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2400" cy="9391650"/>
  <p:notesSz cx="7772400" cy="93916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7E9"/>
    <a:srgbClr val="80B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ECE2A-3D8E-43F1-8062-020C46C0C865}" v="9" dt="2023-07-20T16:11:42.3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20" y="-37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que, Monica @ Bogota" userId="7ac9fb28-3634-421a-adf6-5916907a01de" providerId="ADAL" clId="{7F5ECE2A-3D8E-43F1-8062-020C46C0C865}"/>
    <pc:docChg chg="undo custSel modSld">
      <pc:chgData name="Duque, Monica @ Bogota" userId="7ac9fb28-3634-421a-adf6-5916907a01de" providerId="ADAL" clId="{7F5ECE2A-3D8E-43F1-8062-020C46C0C865}" dt="2023-07-20T16:15:02.453" v="1456" actId="20577"/>
      <pc:docMkLst>
        <pc:docMk/>
      </pc:docMkLst>
      <pc:sldChg chg="addSp delSp modSp mod">
        <pc:chgData name="Duque, Monica @ Bogota" userId="7ac9fb28-3634-421a-adf6-5916907a01de" providerId="ADAL" clId="{7F5ECE2A-3D8E-43F1-8062-020C46C0C865}" dt="2023-07-20T16:11:07.830" v="1369" actId="732"/>
        <pc:sldMkLst>
          <pc:docMk/>
          <pc:sldMk cId="0" sldId="256"/>
        </pc:sldMkLst>
        <pc:spChg chg="ord">
          <ac:chgData name="Duque, Monica @ Bogota" userId="7ac9fb28-3634-421a-adf6-5916907a01de" providerId="ADAL" clId="{7F5ECE2A-3D8E-43F1-8062-020C46C0C865}" dt="2023-07-20T16:06:14.766" v="1284" actId="167"/>
          <ac:spMkLst>
            <pc:docMk/>
            <pc:sldMk cId="0" sldId="256"/>
            <ac:spMk id="2" creationId="{00000000-0000-0000-0000-000000000000}"/>
          </ac:spMkLst>
        </pc:spChg>
        <pc:spChg chg="mod">
          <ac:chgData name="Duque, Monica @ Bogota" userId="7ac9fb28-3634-421a-adf6-5916907a01de" providerId="ADAL" clId="{7F5ECE2A-3D8E-43F1-8062-020C46C0C865}" dt="2023-07-20T16:07:04.008" v="1337" actId="6549"/>
          <ac:spMkLst>
            <pc:docMk/>
            <pc:sldMk cId="0" sldId="256"/>
            <ac:spMk id="6" creationId="{00000000-0000-0000-0000-000000000000}"/>
          </ac:spMkLst>
        </pc:spChg>
        <pc:spChg chg="mod">
          <ac:chgData name="Duque, Monica @ Bogota" userId="7ac9fb28-3634-421a-adf6-5916907a01de" providerId="ADAL" clId="{7F5ECE2A-3D8E-43F1-8062-020C46C0C865}" dt="2023-07-20T15:48:25.605" v="419" actId="20577"/>
          <ac:spMkLst>
            <pc:docMk/>
            <pc:sldMk cId="0" sldId="256"/>
            <ac:spMk id="7" creationId="{00000000-0000-0000-0000-000000000000}"/>
          </ac:spMkLst>
        </pc:spChg>
        <pc:picChg chg="del">
          <ac:chgData name="Duque, Monica @ Bogota" userId="7ac9fb28-3634-421a-adf6-5916907a01de" providerId="ADAL" clId="{7F5ECE2A-3D8E-43F1-8062-020C46C0C865}" dt="2023-07-20T16:05:46.465" v="1276" actId="478"/>
          <ac:picMkLst>
            <pc:docMk/>
            <pc:sldMk cId="0" sldId="256"/>
            <ac:picMk id="12" creationId="{7E501629-A9BA-A60C-9D97-171EE9D8509B}"/>
          </ac:picMkLst>
        </pc:picChg>
        <pc:picChg chg="del">
          <ac:chgData name="Duque, Monica @ Bogota" userId="7ac9fb28-3634-421a-adf6-5916907a01de" providerId="ADAL" clId="{7F5ECE2A-3D8E-43F1-8062-020C46C0C865}" dt="2023-07-20T16:08:33.533" v="1338" actId="478"/>
          <ac:picMkLst>
            <pc:docMk/>
            <pc:sldMk cId="0" sldId="256"/>
            <ac:picMk id="15" creationId="{D7DD930A-F1B3-DAB4-EB1F-CCBB0A012CB0}"/>
          </ac:picMkLst>
        </pc:picChg>
        <pc:picChg chg="add mod ord modCrop">
          <ac:chgData name="Duque, Monica @ Bogota" userId="7ac9fb28-3634-421a-adf6-5916907a01de" providerId="ADAL" clId="{7F5ECE2A-3D8E-43F1-8062-020C46C0C865}" dt="2023-07-20T16:06:25.847" v="1285" actId="732"/>
          <ac:picMkLst>
            <pc:docMk/>
            <pc:sldMk cId="0" sldId="256"/>
            <ac:picMk id="16" creationId="{FD538423-28D7-765C-8D3B-CC4C6C44E98A}"/>
          </ac:picMkLst>
        </pc:picChg>
        <pc:picChg chg="del">
          <ac:chgData name="Duque, Monica @ Bogota" userId="7ac9fb28-3634-421a-adf6-5916907a01de" providerId="ADAL" clId="{7F5ECE2A-3D8E-43F1-8062-020C46C0C865}" dt="2023-07-20T16:10:15.204" v="1361" actId="478"/>
          <ac:picMkLst>
            <pc:docMk/>
            <pc:sldMk cId="0" sldId="256"/>
            <ac:picMk id="17" creationId="{D0F0E34A-ACA1-3969-A9D6-2D489A8C4932}"/>
          </ac:picMkLst>
        </pc:picChg>
        <pc:picChg chg="add del mod">
          <ac:chgData name="Duque, Monica @ Bogota" userId="7ac9fb28-3634-421a-adf6-5916907a01de" providerId="ADAL" clId="{7F5ECE2A-3D8E-43F1-8062-020C46C0C865}" dt="2023-07-20T16:10:00.056" v="1355" actId="478"/>
          <ac:picMkLst>
            <pc:docMk/>
            <pc:sldMk cId="0" sldId="256"/>
            <ac:picMk id="19" creationId="{D84E2F15-8638-53E5-7C13-A22B056D7174}"/>
          </ac:picMkLst>
        </pc:picChg>
        <pc:picChg chg="add mod">
          <ac:chgData name="Duque, Monica @ Bogota" userId="7ac9fb28-3634-421a-adf6-5916907a01de" providerId="ADAL" clId="{7F5ECE2A-3D8E-43F1-8062-020C46C0C865}" dt="2023-07-20T16:10:05.776" v="1357" actId="14100"/>
          <ac:picMkLst>
            <pc:docMk/>
            <pc:sldMk cId="0" sldId="256"/>
            <ac:picMk id="21" creationId="{5FFECA4C-9D54-5D08-E1F2-FA61BE0721F4}"/>
          </ac:picMkLst>
        </pc:picChg>
        <pc:picChg chg="add mod modCrop">
          <ac:chgData name="Duque, Monica @ Bogota" userId="7ac9fb28-3634-421a-adf6-5916907a01de" providerId="ADAL" clId="{7F5ECE2A-3D8E-43F1-8062-020C46C0C865}" dt="2023-07-20T16:11:07.830" v="1369" actId="732"/>
          <ac:picMkLst>
            <pc:docMk/>
            <pc:sldMk cId="0" sldId="256"/>
            <ac:picMk id="23" creationId="{AA8D033B-C159-6AAA-47F6-9F9E0FCC5DA0}"/>
          </ac:picMkLst>
        </pc:picChg>
        <pc:picChg chg="add mod modCrop">
          <ac:chgData name="Duque, Monica @ Bogota" userId="7ac9fb28-3634-421a-adf6-5916907a01de" providerId="ADAL" clId="{7F5ECE2A-3D8E-43F1-8062-020C46C0C865}" dt="2023-07-20T16:10:51.670" v="1367" actId="732"/>
          <ac:picMkLst>
            <pc:docMk/>
            <pc:sldMk cId="0" sldId="256"/>
            <ac:picMk id="25" creationId="{EED10C64-C020-D87F-A7C0-3637824F3E15}"/>
          </ac:picMkLst>
        </pc:picChg>
      </pc:sldChg>
      <pc:sldChg chg="addSp delSp modSp mod">
        <pc:chgData name="Duque, Monica @ Bogota" userId="7ac9fb28-3634-421a-adf6-5916907a01de" providerId="ADAL" clId="{7F5ECE2A-3D8E-43F1-8062-020C46C0C865}" dt="2023-07-20T16:15:02.453" v="1456" actId="20577"/>
        <pc:sldMkLst>
          <pc:docMk/>
          <pc:sldMk cId="0" sldId="257"/>
        </pc:sldMkLst>
        <pc:spChg chg="mod">
          <ac:chgData name="Duque, Monica @ Bogota" userId="7ac9fb28-3634-421a-adf6-5916907a01de" providerId="ADAL" clId="{7F5ECE2A-3D8E-43F1-8062-020C46C0C865}" dt="2023-07-20T16:12:42.950" v="1399" actId="20577"/>
          <ac:spMkLst>
            <pc:docMk/>
            <pc:sldMk cId="0" sldId="257"/>
            <ac:spMk id="9" creationId="{00000000-0000-0000-0000-000000000000}"/>
          </ac:spMkLst>
        </pc:spChg>
        <pc:spChg chg="mod">
          <ac:chgData name="Duque, Monica @ Bogota" userId="7ac9fb28-3634-421a-adf6-5916907a01de" providerId="ADAL" clId="{7F5ECE2A-3D8E-43F1-8062-020C46C0C865}" dt="2023-07-20T15:54:24.798" v="1247" actId="6549"/>
          <ac:spMkLst>
            <pc:docMk/>
            <pc:sldMk cId="0" sldId="257"/>
            <ac:spMk id="11" creationId="{00000000-0000-0000-0000-000000000000}"/>
          </ac:spMkLst>
        </pc:spChg>
        <pc:spChg chg="mod">
          <ac:chgData name="Duque, Monica @ Bogota" userId="7ac9fb28-3634-421a-adf6-5916907a01de" providerId="ADAL" clId="{7F5ECE2A-3D8E-43F1-8062-020C46C0C865}" dt="2023-07-20T16:13:50.666" v="1419" actId="20577"/>
          <ac:spMkLst>
            <pc:docMk/>
            <pc:sldMk cId="0" sldId="257"/>
            <ac:spMk id="16" creationId="{00000000-0000-0000-0000-000000000000}"/>
          </ac:spMkLst>
        </pc:spChg>
        <pc:spChg chg="mod">
          <ac:chgData name="Duque, Monica @ Bogota" userId="7ac9fb28-3634-421a-adf6-5916907a01de" providerId="ADAL" clId="{7F5ECE2A-3D8E-43F1-8062-020C46C0C865}" dt="2023-07-20T16:14:29.516" v="1430" actId="6549"/>
          <ac:spMkLst>
            <pc:docMk/>
            <pc:sldMk cId="0" sldId="257"/>
            <ac:spMk id="17" creationId="{00000000-0000-0000-0000-000000000000}"/>
          </ac:spMkLst>
        </pc:spChg>
        <pc:spChg chg="mod topLvl">
          <ac:chgData name="Duque, Monica @ Bogota" userId="7ac9fb28-3634-421a-adf6-5916907a01de" providerId="ADAL" clId="{7F5ECE2A-3D8E-43F1-8062-020C46C0C865}" dt="2023-07-20T15:56:11.430" v="1274" actId="6549"/>
          <ac:spMkLst>
            <pc:docMk/>
            <pc:sldMk cId="0" sldId="257"/>
            <ac:spMk id="37" creationId="{DCF5FDBF-A818-0512-01D3-31841BA6FB20}"/>
          </ac:spMkLst>
        </pc:spChg>
        <pc:spChg chg="mod">
          <ac:chgData name="Duque, Monica @ Bogota" userId="7ac9fb28-3634-421a-adf6-5916907a01de" providerId="ADAL" clId="{7F5ECE2A-3D8E-43F1-8062-020C46C0C865}" dt="2023-07-20T15:54:47.196" v="1249" actId="165"/>
          <ac:spMkLst>
            <pc:docMk/>
            <pc:sldMk cId="0" sldId="257"/>
            <ac:spMk id="40" creationId="{18539023-7EEF-4A31-0C97-CC4054736C34}"/>
          </ac:spMkLst>
        </pc:spChg>
        <pc:spChg chg="mod">
          <ac:chgData name="Duque, Monica @ Bogota" userId="7ac9fb28-3634-421a-adf6-5916907a01de" providerId="ADAL" clId="{7F5ECE2A-3D8E-43F1-8062-020C46C0C865}" dt="2023-07-20T15:54:47.196" v="1249" actId="165"/>
          <ac:spMkLst>
            <pc:docMk/>
            <pc:sldMk cId="0" sldId="257"/>
            <ac:spMk id="42" creationId="{AEC802A7-77A9-6FB8-B02F-69AE1A7DC064}"/>
          </ac:spMkLst>
        </pc:spChg>
        <pc:spChg chg="mod">
          <ac:chgData name="Duque, Monica @ Bogota" userId="7ac9fb28-3634-421a-adf6-5916907a01de" providerId="ADAL" clId="{7F5ECE2A-3D8E-43F1-8062-020C46C0C865}" dt="2023-07-20T15:54:47.196" v="1249" actId="165"/>
          <ac:spMkLst>
            <pc:docMk/>
            <pc:sldMk cId="0" sldId="257"/>
            <ac:spMk id="43" creationId="{FAA8D14A-D43F-61D5-5F57-0FECFF56CA1A}"/>
          </ac:spMkLst>
        </pc:spChg>
        <pc:spChg chg="mod">
          <ac:chgData name="Duque, Monica @ Bogota" userId="7ac9fb28-3634-421a-adf6-5916907a01de" providerId="ADAL" clId="{7F5ECE2A-3D8E-43F1-8062-020C46C0C865}" dt="2023-07-20T15:56:39.973" v="1275"/>
          <ac:spMkLst>
            <pc:docMk/>
            <pc:sldMk cId="0" sldId="257"/>
            <ac:spMk id="45" creationId="{49820CA1-E3E0-ABEF-7485-5E2D62018DE7}"/>
          </ac:spMkLst>
        </pc:spChg>
        <pc:spChg chg="mod">
          <ac:chgData name="Duque, Monica @ Bogota" userId="7ac9fb28-3634-421a-adf6-5916907a01de" providerId="ADAL" clId="{7F5ECE2A-3D8E-43F1-8062-020C46C0C865}" dt="2023-07-20T16:15:02.453" v="1456" actId="20577"/>
          <ac:spMkLst>
            <pc:docMk/>
            <pc:sldMk cId="0" sldId="257"/>
            <ac:spMk id="56" creationId="{2123DFF6-3D8A-0956-846B-E34391C3FEF8}"/>
          </ac:spMkLst>
        </pc:spChg>
        <pc:spChg chg="add mod">
          <ac:chgData name="Duque, Monica @ Bogota" userId="7ac9fb28-3634-421a-adf6-5916907a01de" providerId="ADAL" clId="{7F5ECE2A-3D8E-43F1-8062-020C46C0C865}" dt="2023-07-20T15:55:04.976" v="1255" actId="164"/>
          <ac:spMkLst>
            <pc:docMk/>
            <pc:sldMk cId="0" sldId="257"/>
            <ac:spMk id="58" creationId="{354E702E-AC81-E5F2-0755-652A74B89F79}"/>
          </ac:spMkLst>
        </pc:spChg>
        <pc:spChg chg="add mod">
          <ac:chgData name="Duque, Monica @ Bogota" userId="7ac9fb28-3634-421a-adf6-5916907a01de" providerId="ADAL" clId="{7F5ECE2A-3D8E-43F1-8062-020C46C0C865}" dt="2023-07-20T15:55:31.542" v="1264" actId="255"/>
          <ac:spMkLst>
            <pc:docMk/>
            <pc:sldMk cId="0" sldId="257"/>
            <ac:spMk id="59" creationId="{236279D5-A611-11BB-8C28-9B3901466CE4}"/>
          </ac:spMkLst>
        </pc:spChg>
        <pc:spChg chg="add mod">
          <ac:chgData name="Duque, Monica @ Bogota" userId="7ac9fb28-3634-421a-adf6-5916907a01de" providerId="ADAL" clId="{7F5ECE2A-3D8E-43F1-8062-020C46C0C865}" dt="2023-07-20T15:55:47.763" v="1268" actId="1076"/>
          <ac:spMkLst>
            <pc:docMk/>
            <pc:sldMk cId="0" sldId="257"/>
            <ac:spMk id="60" creationId="{2C33FF5D-C87C-99CB-32D4-2897D14E7A5F}"/>
          </ac:spMkLst>
        </pc:spChg>
        <pc:spChg chg="mod">
          <ac:chgData name="Duque, Monica @ Bogota" userId="7ac9fb28-3634-421a-adf6-5916907a01de" providerId="ADAL" clId="{7F5ECE2A-3D8E-43F1-8062-020C46C0C865}" dt="2023-07-20T16:11:42.394" v="1371"/>
          <ac:spMkLst>
            <pc:docMk/>
            <pc:sldMk cId="0" sldId="257"/>
            <ac:spMk id="64" creationId="{453C3277-4E9D-CF25-B7AC-68479E2387AF}"/>
          </ac:spMkLst>
        </pc:spChg>
        <pc:spChg chg="mod">
          <ac:chgData name="Duque, Monica @ Bogota" userId="7ac9fb28-3634-421a-adf6-5916907a01de" providerId="ADAL" clId="{7F5ECE2A-3D8E-43F1-8062-020C46C0C865}" dt="2023-07-20T16:11:42.394" v="1371"/>
          <ac:spMkLst>
            <pc:docMk/>
            <pc:sldMk cId="0" sldId="257"/>
            <ac:spMk id="65" creationId="{5A1BE9C8-9207-947C-3172-E0F172188491}"/>
          </ac:spMkLst>
        </pc:spChg>
        <pc:grpChg chg="del mod topLvl">
          <ac:chgData name="Duque, Monica @ Bogota" userId="7ac9fb28-3634-421a-adf6-5916907a01de" providerId="ADAL" clId="{7F5ECE2A-3D8E-43F1-8062-020C46C0C865}" dt="2023-07-20T15:54:48.537" v="1250" actId="478"/>
          <ac:grpSpMkLst>
            <pc:docMk/>
            <pc:sldMk cId="0" sldId="257"/>
            <ac:grpSpMk id="38" creationId="{D54780CE-1FA9-E274-3693-5743A0F2B489}"/>
          </ac:grpSpMkLst>
        </pc:grpChg>
        <pc:grpChg chg="mod">
          <ac:chgData name="Duque, Monica @ Bogota" userId="7ac9fb28-3634-421a-adf6-5916907a01de" providerId="ADAL" clId="{7F5ECE2A-3D8E-43F1-8062-020C46C0C865}" dt="2023-07-20T15:54:47.196" v="1249" actId="165"/>
          <ac:grpSpMkLst>
            <pc:docMk/>
            <pc:sldMk cId="0" sldId="257"/>
            <ac:grpSpMk id="39" creationId="{4EB206FA-5FD0-3239-75E1-4B3F74322253}"/>
          </ac:grpSpMkLst>
        </pc:grpChg>
        <pc:grpChg chg="del mod">
          <ac:chgData name="Duque, Monica @ Bogota" userId="7ac9fb28-3634-421a-adf6-5916907a01de" providerId="ADAL" clId="{7F5ECE2A-3D8E-43F1-8062-020C46C0C865}" dt="2023-07-20T15:54:47.196" v="1249" actId="165"/>
          <ac:grpSpMkLst>
            <pc:docMk/>
            <pc:sldMk cId="0" sldId="257"/>
            <ac:grpSpMk id="44" creationId="{F8532AB4-FBC7-4549-3102-053B44DDF3CA}"/>
          </ac:grpSpMkLst>
        </pc:grpChg>
        <pc:grpChg chg="del">
          <ac:chgData name="Duque, Monica @ Bogota" userId="7ac9fb28-3634-421a-adf6-5916907a01de" providerId="ADAL" clId="{7F5ECE2A-3D8E-43F1-8062-020C46C0C865}" dt="2023-07-20T16:11:35.716" v="1370" actId="478"/>
          <ac:grpSpMkLst>
            <pc:docMk/>
            <pc:sldMk cId="0" sldId="257"/>
            <ac:grpSpMk id="47" creationId="{D63E18CD-D210-9E51-9FEC-9EDDE0FBE195}"/>
          </ac:grpSpMkLst>
        </pc:grpChg>
        <pc:grpChg chg="add mod ord">
          <ac:chgData name="Duque, Monica @ Bogota" userId="7ac9fb28-3634-421a-adf6-5916907a01de" providerId="ADAL" clId="{7F5ECE2A-3D8E-43F1-8062-020C46C0C865}" dt="2023-07-20T15:55:12.488" v="1257" actId="167"/>
          <ac:grpSpMkLst>
            <pc:docMk/>
            <pc:sldMk cId="0" sldId="257"/>
            <ac:grpSpMk id="61" creationId="{E09A1E31-7B04-C1EA-80B1-FEE06953B020}"/>
          </ac:grpSpMkLst>
        </pc:grpChg>
        <pc:grpChg chg="add mod">
          <ac:chgData name="Duque, Monica @ Bogota" userId="7ac9fb28-3634-421a-adf6-5916907a01de" providerId="ADAL" clId="{7F5ECE2A-3D8E-43F1-8062-020C46C0C865}" dt="2023-07-20T16:12:08.923" v="1383" actId="1037"/>
          <ac:grpSpMkLst>
            <pc:docMk/>
            <pc:sldMk cId="0" sldId="257"/>
            <ac:grpSpMk id="62" creationId="{D85560C8-B947-6B68-086E-0DF906C651B3}"/>
          </ac:grpSpMkLst>
        </pc:grpChg>
        <pc:picChg chg="mod">
          <ac:chgData name="Duque, Monica @ Bogota" userId="7ac9fb28-3634-421a-adf6-5916907a01de" providerId="ADAL" clId="{7F5ECE2A-3D8E-43F1-8062-020C46C0C865}" dt="2023-07-20T15:54:47.196" v="1249" actId="165"/>
          <ac:picMkLst>
            <pc:docMk/>
            <pc:sldMk cId="0" sldId="257"/>
            <ac:picMk id="41" creationId="{F2558D6E-34CE-7BB0-19A9-EDBF99645110}"/>
          </ac:picMkLst>
        </pc:picChg>
        <pc:picChg chg="add mod">
          <ac:chgData name="Duque, Monica @ Bogota" userId="7ac9fb28-3634-421a-adf6-5916907a01de" providerId="ADAL" clId="{7F5ECE2A-3D8E-43F1-8062-020C46C0C865}" dt="2023-07-20T15:55:04.976" v="1255" actId="164"/>
          <ac:picMkLst>
            <pc:docMk/>
            <pc:sldMk cId="0" sldId="257"/>
            <ac:picMk id="57" creationId="{30540074-CB54-6134-A02E-2B1B37AE99FA}"/>
          </ac:picMkLst>
        </pc:picChg>
        <pc:picChg chg="mod">
          <ac:chgData name="Duque, Monica @ Bogota" userId="7ac9fb28-3634-421a-adf6-5916907a01de" providerId="ADAL" clId="{7F5ECE2A-3D8E-43F1-8062-020C46C0C865}" dt="2023-07-20T16:11:42.394" v="1371"/>
          <ac:picMkLst>
            <pc:docMk/>
            <pc:sldMk cId="0" sldId="257"/>
            <ac:picMk id="63" creationId="{894EC491-22BA-779D-8CB8-D4440629644B}"/>
          </ac:picMkLst>
        </pc:picChg>
        <pc:picChg chg="mod">
          <ac:chgData name="Duque, Monica @ Bogota" userId="7ac9fb28-3634-421a-adf6-5916907a01de" providerId="ADAL" clId="{7F5ECE2A-3D8E-43F1-8062-020C46C0C865}" dt="2023-07-20T16:11:42.394" v="1371"/>
          <ac:picMkLst>
            <pc:docMk/>
            <pc:sldMk cId="0" sldId="257"/>
            <ac:picMk id="66" creationId="{BC7F57B3-6B6E-A3D8-1A5E-15E4A17126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2911411"/>
            <a:ext cx="6606540" cy="1972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12A2C"/>
                </a:solidFill>
                <a:latin typeface="Calibre Medium"/>
                <a:cs typeface="Calibre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259324"/>
            <a:ext cx="5440680" cy="2347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12A2C"/>
                </a:solidFill>
                <a:latin typeface="Calibre Medium"/>
                <a:cs typeface="Calibre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12A2C"/>
                </a:solidFill>
                <a:latin typeface="Calibre Medium"/>
                <a:cs typeface="Calibre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160079"/>
            <a:ext cx="3380994" cy="6198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160079"/>
            <a:ext cx="3380994" cy="6198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12A2C"/>
                </a:solidFill>
                <a:latin typeface="Calibre Medium"/>
                <a:cs typeface="Calibre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223" y="369931"/>
            <a:ext cx="6193155" cy="11268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12A2C"/>
                </a:solidFill>
                <a:latin typeface="Calibre Medium"/>
                <a:cs typeface="Calibre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160079"/>
            <a:ext cx="6995160" cy="6198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8734235"/>
            <a:ext cx="2487168" cy="469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8734235"/>
            <a:ext cx="1787652" cy="469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8734235"/>
            <a:ext cx="1787652" cy="469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mailto:Monica.duque@cbre.com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" y="0"/>
            <a:ext cx="7772400" cy="9389110"/>
          </a:xfrm>
          <a:custGeom>
            <a:avLst/>
            <a:gdLst/>
            <a:ahLst/>
            <a:cxnLst/>
            <a:rect l="l" t="t" r="r" b="b"/>
            <a:pathLst>
              <a:path w="7772400" h="9389110">
                <a:moveTo>
                  <a:pt x="7772400" y="0"/>
                </a:moveTo>
                <a:lnTo>
                  <a:pt x="0" y="0"/>
                </a:lnTo>
                <a:lnTo>
                  <a:pt x="0" y="9388805"/>
                </a:lnTo>
                <a:lnTo>
                  <a:pt x="7772400" y="9388805"/>
                </a:lnTo>
                <a:lnTo>
                  <a:pt x="7772400" y="0"/>
                </a:lnTo>
                <a:close/>
              </a:path>
            </a:pathLst>
          </a:custGeom>
          <a:solidFill>
            <a:srgbClr val="435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A map of a city&#10;&#10;Description automatically generated">
            <a:extLst>
              <a:ext uri="{FF2B5EF4-FFF2-40B4-BE49-F238E27FC236}">
                <a16:creationId xmlns:a16="http://schemas.microsoft.com/office/drawing/2014/main" id="{FD538423-28D7-765C-8D3B-CC4C6C44E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8"/>
          <a:stretch/>
        </p:blipFill>
        <p:spPr>
          <a:xfrm>
            <a:off x="887920" y="1551038"/>
            <a:ext cx="6244323" cy="352578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28923" y="1248388"/>
            <a:ext cx="0" cy="7366634"/>
          </a:xfrm>
          <a:custGeom>
            <a:avLst/>
            <a:gdLst/>
            <a:ahLst/>
            <a:cxnLst/>
            <a:rect l="l" t="t" r="r" b="b"/>
            <a:pathLst>
              <a:path h="7366634">
                <a:moveTo>
                  <a:pt x="0" y="0"/>
                </a:moveTo>
                <a:lnTo>
                  <a:pt x="0" y="7366368"/>
                </a:lnTo>
              </a:path>
            </a:pathLst>
          </a:custGeom>
          <a:ln w="63500">
            <a:solidFill>
              <a:srgbClr val="16E8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6223" y="369931"/>
            <a:ext cx="6570377" cy="77713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950" b="0" dirty="0">
                <a:solidFill>
                  <a:srgbClr val="FFFFFF"/>
                </a:solidFill>
                <a:latin typeface="Financier Display"/>
                <a:cs typeface="Financier Display"/>
              </a:rPr>
              <a:t>En</a:t>
            </a:r>
            <a:r>
              <a:rPr sz="4950" b="0" spc="-70" dirty="0">
                <a:solidFill>
                  <a:srgbClr val="FFFFFF"/>
                </a:solidFill>
                <a:latin typeface="Financier Display"/>
                <a:cs typeface="Financier Display"/>
              </a:rPr>
              <a:t> </a:t>
            </a:r>
            <a:r>
              <a:rPr sz="4950" b="0" spc="-70" dirty="0" err="1">
                <a:solidFill>
                  <a:srgbClr val="FFFFFF"/>
                </a:solidFill>
                <a:latin typeface="Financier Display"/>
                <a:cs typeface="Financier Display"/>
              </a:rPr>
              <a:t>Venta</a:t>
            </a:r>
            <a:r>
              <a:rPr sz="4950" b="0" spc="-65" dirty="0">
                <a:solidFill>
                  <a:srgbClr val="FFFFFF"/>
                </a:solidFill>
                <a:latin typeface="Financier Display"/>
                <a:cs typeface="Financier Display"/>
              </a:rPr>
              <a:t> </a:t>
            </a:r>
            <a:r>
              <a:rPr sz="4950" b="0" dirty="0" err="1">
                <a:solidFill>
                  <a:srgbClr val="FFFFFF"/>
                </a:solidFill>
                <a:latin typeface="Financier Display"/>
                <a:cs typeface="Financier Display"/>
              </a:rPr>
              <a:t>Predio</a:t>
            </a:r>
            <a:r>
              <a:rPr lang="es-MX" sz="4950" b="0" dirty="0">
                <a:solidFill>
                  <a:srgbClr val="FFFFFF"/>
                </a:solidFill>
                <a:latin typeface="Financier Display"/>
                <a:cs typeface="Financier Display"/>
              </a:rPr>
              <a:t> Desarrollo</a:t>
            </a:r>
            <a:endParaRPr sz="4950" dirty="0">
              <a:latin typeface="Financier Display"/>
              <a:cs typeface="Financier Displa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823" y="6606054"/>
            <a:ext cx="6656070" cy="1997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algn="just">
              <a:lnSpc>
                <a:spcPct val="100000"/>
              </a:lnSpc>
              <a:spcBef>
                <a:spcPts val="100"/>
              </a:spcBef>
            </a:pPr>
            <a:endParaRPr lang="es-MX" sz="1500" dirty="0">
              <a:solidFill>
                <a:srgbClr val="FFFFFF"/>
              </a:solidFill>
              <a:latin typeface="Calibre"/>
              <a:cs typeface="Calibre"/>
            </a:endParaRPr>
          </a:p>
          <a:p>
            <a:pPr marL="396875" marR="5080" algn="just">
              <a:lnSpc>
                <a:spcPct val="100000"/>
              </a:lnSpc>
              <a:spcBef>
                <a:spcPts val="100"/>
              </a:spcBef>
            </a:pPr>
            <a:r>
              <a:rPr lang="es-MX" sz="1500" dirty="0">
                <a:solidFill>
                  <a:srgbClr val="FFFFFF"/>
                </a:solidFill>
                <a:latin typeface="Calibre"/>
                <a:cs typeface="Calibre"/>
              </a:rPr>
              <a:t>El terreno cuenta con una ubicación privilegiada, en la zona de más alto desarrollo de la ciudad, a 5 minutos del Centro Comercial Guatapurí y a poca distancia del centro comercial Unicentro Valledupar. Igualmente está rodeado de un importante desarrollo residencial en altura con viviendas estrato 3,4 y 5 </a:t>
            </a:r>
          </a:p>
          <a:p>
            <a:pPr marL="396875" marR="5080" algn="just">
              <a:lnSpc>
                <a:spcPct val="100000"/>
              </a:lnSpc>
              <a:spcBef>
                <a:spcPts val="100"/>
              </a:spcBef>
            </a:pPr>
            <a:endParaRPr lang="es-MX" sz="1500" dirty="0">
              <a:solidFill>
                <a:srgbClr val="FFFFFF"/>
              </a:solidFill>
              <a:latin typeface="Calibre"/>
              <a:cs typeface="Calibre"/>
            </a:endParaRPr>
          </a:p>
          <a:p>
            <a:pPr marL="396875" marR="5080" algn="just">
              <a:lnSpc>
                <a:spcPct val="100000"/>
              </a:lnSpc>
              <a:spcBef>
                <a:spcPts val="100"/>
              </a:spcBef>
            </a:pPr>
            <a:endParaRPr sz="1600" dirty="0">
              <a:latin typeface="Calibre"/>
              <a:cs typeface="Calibre"/>
            </a:endParaRPr>
          </a:p>
          <a:p>
            <a:pPr marL="12700">
              <a:lnSpc>
                <a:spcPct val="100000"/>
              </a:lnSpc>
            </a:pPr>
            <a:r>
              <a:rPr lang="es-MX" sz="2050" dirty="0">
                <a:solidFill>
                  <a:srgbClr val="FFFFFF"/>
                </a:solidFill>
                <a:latin typeface="Calibre Medium"/>
                <a:cs typeface="Calibre Medium"/>
              </a:rPr>
              <a:t>  Valledupar</a:t>
            </a:r>
            <a:r>
              <a:rPr sz="2050" b="0" dirty="0">
                <a:solidFill>
                  <a:srgbClr val="FFFFFF"/>
                </a:solidFill>
                <a:latin typeface="Calibre Medium"/>
                <a:cs typeface="Calibre Medium"/>
              </a:rPr>
              <a:t> - </a:t>
            </a:r>
            <a:r>
              <a:rPr sz="2050" b="0" spc="-10" dirty="0">
                <a:solidFill>
                  <a:srgbClr val="FFFFFF"/>
                </a:solidFill>
                <a:latin typeface="Calibre Medium"/>
                <a:cs typeface="Calibre Medium"/>
              </a:rPr>
              <a:t>Colombia</a:t>
            </a:r>
            <a:endParaRPr sz="2050" dirty="0">
              <a:latin typeface="Calibre Medium"/>
              <a:cs typeface="Calibre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920" y="1552917"/>
            <a:ext cx="6245225" cy="285976"/>
          </a:xfrm>
          <a:prstGeom prst="rect">
            <a:avLst/>
          </a:prstGeom>
          <a:solidFill>
            <a:srgbClr val="80BAAC"/>
          </a:solidFill>
        </p:spPr>
        <p:txBody>
          <a:bodyPr vert="horz" wrap="square" lIns="0" tIns="2413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90"/>
              </a:spcBef>
              <a:tabLst>
                <a:tab pos="4458335" algn="l"/>
              </a:tabLst>
            </a:pPr>
            <a:r>
              <a:rPr lang="es-MX" sz="1700" b="1" dirty="0">
                <a:solidFill>
                  <a:srgbClr val="FFFFFF"/>
                </a:solidFill>
                <a:latin typeface="Calibre Semibold"/>
                <a:cs typeface="Calibre Semibold"/>
              </a:rPr>
              <a:t>Valledupar</a:t>
            </a:r>
            <a:r>
              <a:rPr sz="1700" b="1" dirty="0">
                <a:solidFill>
                  <a:srgbClr val="FFFFFF"/>
                </a:solidFill>
                <a:latin typeface="Calibre Semibold"/>
                <a:cs typeface="Calibre Semibold"/>
              </a:rPr>
              <a:t>	</a:t>
            </a:r>
            <a:r>
              <a:rPr lang="es-MX" sz="1700" b="1" dirty="0">
                <a:solidFill>
                  <a:srgbClr val="FFFFFF"/>
                </a:solidFill>
                <a:latin typeface="Calibre Semibold"/>
                <a:cs typeface="Calibre Semibold"/>
              </a:rPr>
              <a:t>Calle 1 -</a:t>
            </a:r>
            <a:r>
              <a:rPr lang="es-MX" sz="1700" b="0" dirty="0">
                <a:solidFill>
                  <a:srgbClr val="FFFFFF"/>
                </a:solidFill>
                <a:latin typeface="Calibre Medium"/>
                <a:cs typeface="Calibre Medium"/>
              </a:rPr>
              <a:t>LO 1 MZ</a:t>
            </a:r>
            <a:endParaRPr sz="1700" dirty="0">
              <a:latin typeface="Calibre Medium"/>
              <a:cs typeface="Calibre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80049" y="8801303"/>
            <a:ext cx="1052195" cy="261620"/>
          </a:xfrm>
          <a:custGeom>
            <a:avLst/>
            <a:gdLst/>
            <a:ahLst/>
            <a:cxnLst/>
            <a:rect l="l" t="t" r="r" b="b"/>
            <a:pathLst>
              <a:path w="1052195" h="261620">
                <a:moveTo>
                  <a:pt x="245770" y="198107"/>
                </a:moveTo>
                <a:lnTo>
                  <a:pt x="243535" y="198107"/>
                </a:lnTo>
                <a:lnTo>
                  <a:pt x="196342" y="198856"/>
                </a:lnTo>
                <a:lnTo>
                  <a:pt x="157975" y="198742"/>
                </a:lnTo>
                <a:lnTo>
                  <a:pt x="97129" y="188747"/>
                </a:lnTo>
                <a:lnTo>
                  <a:pt x="65989" y="150545"/>
                </a:lnTo>
                <a:lnTo>
                  <a:pt x="62560" y="128092"/>
                </a:lnTo>
                <a:lnTo>
                  <a:pt x="66992" y="103174"/>
                </a:lnTo>
                <a:lnTo>
                  <a:pt x="99326" y="68402"/>
                </a:lnTo>
                <a:lnTo>
                  <a:pt x="150939" y="59575"/>
                </a:lnTo>
                <a:lnTo>
                  <a:pt x="190373" y="59207"/>
                </a:lnTo>
                <a:lnTo>
                  <a:pt x="245021" y="59575"/>
                </a:lnTo>
                <a:lnTo>
                  <a:pt x="245021" y="0"/>
                </a:lnTo>
                <a:lnTo>
                  <a:pt x="131076" y="736"/>
                </a:lnTo>
                <a:lnTo>
                  <a:pt x="92646" y="5880"/>
                </a:lnTo>
                <a:lnTo>
                  <a:pt x="48602" y="28676"/>
                </a:lnTo>
                <a:lnTo>
                  <a:pt x="14770" y="70434"/>
                </a:lnTo>
                <a:lnTo>
                  <a:pt x="1663" y="109435"/>
                </a:lnTo>
                <a:lnTo>
                  <a:pt x="0" y="130327"/>
                </a:lnTo>
                <a:lnTo>
                  <a:pt x="139" y="137033"/>
                </a:lnTo>
                <a:lnTo>
                  <a:pt x="11633" y="184619"/>
                </a:lnTo>
                <a:lnTo>
                  <a:pt x="48006" y="230454"/>
                </a:lnTo>
                <a:lnTo>
                  <a:pt x="84264" y="250621"/>
                </a:lnTo>
                <a:lnTo>
                  <a:pt x="144487" y="260667"/>
                </a:lnTo>
                <a:lnTo>
                  <a:pt x="165341" y="261416"/>
                </a:lnTo>
                <a:lnTo>
                  <a:pt x="245770" y="261416"/>
                </a:lnTo>
                <a:lnTo>
                  <a:pt x="245770" y="198107"/>
                </a:lnTo>
                <a:close/>
              </a:path>
              <a:path w="1052195" h="261620">
                <a:moveTo>
                  <a:pt x="519836" y="186207"/>
                </a:moveTo>
                <a:lnTo>
                  <a:pt x="513321" y="157721"/>
                </a:lnTo>
                <a:lnTo>
                  <a:pt x="512292" y="156413"/>
                </a:lnTo>
                <a:lnTo>
                  <a:pt x="498983" y="139369"/>
                </a:lnTo>
                <a:lnTo>
                  <a:pt x="484644" y="129540"/>
                </a:lnTo>
                <a:lnTo>
                  <a:pt x="478129" y="126619"/>
                </a:lnTo>
                <a:lnTo>
                  <a:pt x="498106" y="115493"/>
                </a:lnTo>
                <a:lnTo>
                  <a:pt x="510057" y="100177"/>
                </a:lnTo>
                <a:lnTo>
                  <a:pt x="510184" y="99809"/>
                </a:lnTo>
                <a:lnTo>
                  <a:pt x="515721" y="82626"/>
                </a:lnTo>
                <a:lnTo>
                  <a:pt x="516851" y="64808"/>
                </a:lnTo>
                <a:lnTo>
                  <a:pt x="515200" y="56603"/>
                </a:lnTo>
                <a:lnTo>
                  <a:pt x="511886" y="40220"/>
                </a:lnTo>
                <a:lnTo>
                  <a:pt x="495541" y="19558"/>
                </a:lnTo>
                <a:lnTo>
                  <a:pt x="465645" y="5308"/>
                </a:lnTo>
                <a:lnTo>
                  <a:pt x="458025" y="4432"/>
                </a:lnTo>
                <a:lnTo>
                  <a:pt x="458025" y="78206"/>
                </a:lnTo>
                <a:lnTo>
                  <a:pt x="457276" y="82461"/>
                </a:lnTo>
                <a:lnTo>
                  <a:pt x="457276" y="178003"/>
                </a:lnTo>
                <a:lnTo>
                  <a:pt x="455574" y="186524"/>
                </a:lnTo>
                <a:lnTo>
                  <a:pt x="450951" y="193649"/>
                </a:lnTo>
                <a:lnTo>
                  <a:pt x="444080" y="198539"/>
                </a:lnTo>
                <a:lnTo>
                  <a:pt x="435673" y="200355"/>
                </a:lnTo>
                <a:lnTo>
                  <a:pt x="349288" y="200355"/>
                </a:lnTo>
                <a:lnTo>
                  <a:pt x="349288" y="156413"/>
                </a:lnTo>
                <a:lnTo>
                  <a:pt x="437908" y="156413"/>
                </a:lnTo>
                <a:lnTo>
                  <a:pt x="445655" y="158838"/>
                </a:lnTo>
                <a:lnTo>
                  <a:pt x="451789" y="163576"/>
                </a:lnTo>
                <a:lnTo>
                  <a:pt x="455828" y="170129"/>
                </a:lnTo>
                <a:lnTo>
                  <a:pt x="457276" y="178003"/>
                </a:lnTo>
                <a:lnTo>
                  <a:pt x="457276" y="82461"/>
                </a:lnTo>
                <a:lnTo>
                  <a:pt x="456692" y="85763"/>
                </a:lnTo>
                <a:lnTo>
                  <a:pt x="452907" y="92354"/>
                </a:lnTo>
                <a:lnTo>
                  <a:pt x="447027" y="97269"/>
                </a:lnTo>
                <a:lnTo>
                  <a:pt x="439407" y="99809"/>
                </a:lnTo>
                <a:lnTo>
                  <a:pt x="349288" y="99809"/>
                </a:lnTo>
                <a:lnTo>
                  <a:pt x="349288" y="56603"/>
                </a:lnTo>
                <a:lnTo>
                  <a:pt x="440143" y="56603"/>
                </a:lnTo>
                <a:lnTo>
                  <a:pt x="440143" y="57353"/>
                </a:lnTo>
                <a:lnTo>
                  <a:pt x="447332" y="59766"/>
                </a:lnTo>
                <a:lnTo>
                  <a:pt x="452996" y="64427"/>
                </a:lnTo>
                <a:lnTo>
                  <a:pt x="456704" y="70751"/>
                </a:lnTo>
                <a:lnTo>
                  <a:pt x="458025" y="78206"/>
                </a:lnTo>
                <a:lnTo>
                  <a:pt x="458025" y="4432"/>
                </a:lnTo>
                <a:lnTo>
                  <a:pt x="420039" y="12"/>
                </a:lnTo>
                <a:lnTo>
                  <a:pt x="284492" y="12"/>
                </a:lnTo>
                <a:lnTo>
                  <a:pt x="284492" y="260680"/>
                </a:lnTo>
                <a:lnTo>
                  <a:pt x="420039" y="260680"/>
                </a:lnTo>
                <a:lnTo>
                  <a:pt x="466420" y="254279"/>
                </a:lnTo>
                <a:lnTo>
                  <a:pt x="497306" y="237401"/>
                </a:lnTo>
                <a:lnTo>
                  <a:pt x="514502" y="213550"/>
                </a:lnTo>
                <a:lnTo>
                  <a:pt x="517080" y="200355"/>
                </a:lnTo>
                <a:lnTo>
                  <a:pt x="519836" y="186207"/>
                </a:lnTo>
                <a:close/>
              </a:path>
              <a:path w="1052195" h="261620">
                <a:moveTo>
                  <a:pt x="783475" y="68529"/>
                </a:moveTo>
                <a:lnTo>
                  <a:pt x="780770" y="57353"/>
                </a:lnTo>
                <a:lnTo>
                  <a:pt x="775208" y="34366"/>
                </a:lnTo>
                <a:lnTo>
                  <a:pt x="753592" y="13690"/>
                </a:lnTo>
                <a:lnTo>
                  <a:pt x="723900" y="3632"/>
                </a:lnTo>
                <a:lnTo>
                  <a:pt x="723900" y="75971"/>
                </a:lnTo>
                <a:lnTo>
                  <a:pt x="723900" y="81191"/>
                </a:lnTo>
                <a:lnTo>
                  <a:pt x="614413" y="99809"/>
                </a:lnTo>
                <a:lnTo>
                  <a:pt x="614413" y="57353"/>
                </a:lnTo>
                <a:lnTo>
                  <a:pt x="703783" y="57353"/>
                </a:lnTo>
                <a:lnTo>
                  <a:pt x="711225" y="58788"/>
                </a:lnTo>
                <a:lnTo>
                  <a:pt x="717473" y="62750"/>
                </a:lnTo>
                <a:lnTo>
                  <a:pt x="721906" y="68656"/>
                </a:lnTo>
                <a:lnTo>
                  <a:pt x="723900" y="75971"/>
                </a:lnTo>
                <a:lnTo>
                  <a:pt x="723900" y="3632"/>
                </a:lnTo>
                <a:lnTo>
                  <a:pt x="723468" y="3479"/>
                </a:lnTo>
                <a:lnTo>
                  <a:pt x="689635" y="749"/>
                </a:lnTo>
                <a:lnTo>
                  <a:pt x="551116" y="749"/>
                </a:lnTo>
                <a:lnTo>
                  <a:pt x="551116" y="261416"/>
                </a:lnTo>
                <a:lnTo>
                  <a:pt x="614413" y="261416"/>
                </a:lnTo>
                <a:lnTo>
                  <a:pt x="614413" y="155663"/>
                </a:lnTo>
                <a:lnTo>
                  <a:pt x="684415" y="155663"/>
                </a:lnTo>
                <a:lnTo>
                  <a:pt x="698487" y="158965"/>
                </a:lnTo>
                <a:lnTo>
                  <a:pt x="709841" y="167017"/>
                </a:lnTo>
                <a:lnTo>
                  <a:pt x="717410" y="178701"/>
                </a:lnTo>
                <a:lnTo>
                  <a:pt x="720166" y="192900"/>
                </a:lnTo>
                <a:lnTo>
                  <a:pt x="720166" y="261416"/>
                </a:lnTo>
                <a:lnTo>
                  <a:pt x="782726" y="261416"/>
                </a:lnTo>
                <a:lnTo>
                  <a:pt x="782726" y="177266"/>
                </a:lnTo>
                <a:lnTo>
                  <a:pt x="777506" y="155663"/>
                </a:lnTo>
                <a:lnTo>
                  <a:pt x="776795" y="152692"/>
                </a:lnTo>
                <a:lnTo>
                  <a:pt x="763739" y="137134"/>
                </a:lnTo>
                <a:lnTo>
                  <a:pt x="750684" y="128981"/>
                </a:lnTo>
                <a:lnTo>
                  <a:pt x="744740" y="126619"/>
                </a:lnTo>
                <a:lnTo>
                  <a:pt x="767143" y="119011"/>
                </a:lnTo>
                <a:lnTo>
                  <a:pt x="778637" y="110426"/>
                </a:lnTo>
                <a:lnTo>
                  <a:pt x="781634" y="99809"/>
                </a:lnTo>
                <a:lnTo>
                  <a:pt x="782878" y="95415"/>
                </a:lnTo>
                <a:lnTo>
                  <a:pt x="783475" y="68529"/>
                </a:lnTo>
                <a:close/>
              </a:path>
              <a:path w="1052195" h="261620">
                <a:moveTo>
                  <a:pt x="1051585" y="201930"/>
                </a:moveTo>
                <a:lnTo>
                  <a:pt x="886244" y="201930"/>
                </a:lnTo>
                <a:lnTo>
                  <a:pt x="886244" y="156210"/>
                </a:lnTo>
                <a:lnTo>
                  <a:pt x="1035202" y="156210"/>
                </a:lnTo>
                <a:lnTo>
                  <a:pt x="1035202" y="99060"/>
                </a:lnTo>
                <a:lnTo>
                  <a:pt x="886244" y="99060"/>
                </a:lnTo>
                <a:lnTo>
                  <a:pt x="886244" y="57150"/>
                </a:lnTo>
                <a:lnTo>
                  <a:pt x="1051217" y="57150"/>
                </a:lnTo>
                <a:lnTo>
                  <a:pt x="1051217" y="0"/>
                </a:lnTo>
                <a:lnTo>
                  <a:pt x="822947" y="0"/>
                </a:lnTo>
                <a:lnTo>
                  <a:pt x="822947" y="57150"/>
                </a:lnTo>
                <a:lnTo>
                  <a:pt x="822947" y="99060"/>
                </a:lnTo>
                <a:lnTo>
                  <a:pt x="822947" y="156210"/>
                </a:lnTo>
                <a:lnTo>
                  <a:pt x="822947" y="201930"/>
                </a:lnTo>
                <a:lnTo>
                  <a:pt x="822947" y="261620"/>
                </a:lnTo>
                <a:lnTo>
                  <a:pt x="1051585" y="261620"/>
                </a:lnTo>
                <a:lnTo>
                  <a:pt x="1051585" y="201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Picture 20" descr="A road with trees and power lines&#10;&#10;Description automatically generated">
            <a:extLst>
              <a:ext uri="{FF2B5EF4-FFF2-40B4-BE49-F238E27FC236}">
                <a16:creationId xmlns:a16="http://schemas.microsoft.com/office/drawing/2014/main" id="{5FFECA4C-9D54-5D08-E1F2-FA61BE072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2" y="5141963"/>
            <a:ext cx="2086735" cy="1565051"/>
          </a:xfrm>
          <a:prstGeom prst="rect">
            <a:avLst/>
          </a:prstGeom>
        </p:spPr>
      </p:pic>
      <p:pic>
        <p:nvPicPr>
          <p:cNvPr id="23" name="Picture 22" descr="A street with cars and buildings in the background&#10;&#10;Description automatically generated">
            <a:extLst>
              <a:ext uri="{FF2B5EF4-FFF2-40B4-BE49-F238E27FC236}">
                <a16:creationId xmlns:a16="http://schemas.microsoft.com/office/drawing/2014/main" id="{AA8D033B-C159-6AAA-47F6-9F9E0FCC5D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5"/>
          <a:stretch/>
        </p:blipFill>
        <p:spPr>
          <a:xfrm>
            <a:off x="3019135" y="5137744"/>
            <a:ext cx="1933866" cy="1565051"/>
          </a:xfrm>
          <a:prstGeom prst="rect">
            <a:avLst/>
          </a:prstGeom>
        </p:spPr>
      </p:pic>
      <p:pic>
        <p:nvPicPr>
          <p:cNvPr id="25" name="Picture 24" descr="A road with trees and a sign&#10;&#10;Description automatically generated">
            <a:extLst>
              <a:ext uri="{FF2B5EF4-FFF2-40B4-BE49-F238E27FC236}">
                <a16:creationId xmlns:a16="http://schemas.microsoft.com/office/drawing/2014/main" id="{EED10C64-C020-D87F-A7C0-3637824F3E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" b="7485"/>
          <a:stretch/>
        </p:blipFill>
        <p:spPr>
          <a:xfrm>
            <a:off x="5045509" y="5137744"/>
            <a:ext cx="2086734" cy="1565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09A1E31-7B04-C1EA-80B1-FEE06953B020}"/>
              </a:ext>
            </a:extLst>
          </p:cNvPr>
          <p:cNvGrpSpPr/>
          <p:nvPr/>
        </p:nvGrpSpPr>
        <p:grpSpPr>
          <a:xfrm>
            <a:off x="516224" y="3551306"/>
            <a:ext cx="3036592" cy="2813807"/>
            <a:chOff x="516223" y="3551306"/>
            <a:chExt cx="4317329" cy="400058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0540074-CB54-6134-A02E-2B1B37AE9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223" y="3551306"/>
              <a:ext cx="4317329" cy="4000580"/>
            </a:xfrm>
            <a:prstGeom prst="rect">
              <a:avLst/>
            </a:prstGeom>
          </p:spPr>
        </p:pic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54E702E-AC81-E5F2-0755-652A74B89F79}"/>
                </a:ext>
              </a:extLst>
            </p:cNvPr>
            <p:cNvSpPr/>
            <p:nvPr/>
          </p:nvSpPr>
          <p:spPr>
            <a:xfrm>
              <a:off x="2449477" y="4968949"/>
              <a:ext cx="934911" cy="1342802"/>
            </a:xfrm>
            <a:custGeom>
              <a:avLst/>
              <a:gdLst>
                <a:gd name="connsiteX0" fmla="*/ 490538 w 490538"/>
                <a:gd name="connsiteY0" fmla="*/ 245269 h 716757"/>
                <a:gd name="connsiteX1" fmla="*/ 376238 w 490538"/>
                <a:gd name="connsiteY1" fmla="*/ 0 h 716757"/>
                <a:gd name="connsiteX2" fmla="*/ 0 w 490538"/>
                <a:gd name="connsiteY2" fmla="*/ 64294 h 716757"/>
                <a:gd name="connsiteX3" fmla="*/ 173832 w 490538"/>
                <a:gd name="connsiteY3" fmla="*/ 716757 h 716757"/>
                <a:gd name="connsiteX4" fmla="*/ 409575 w 490538"/>
                <a:gd name="connsiteY4" fmla="*/ 673894 h 716757"/>
                <a:gd name="connsiteX5" fmla="*/ 490538 w 490538"/>
                <a:gd name="connsiteY5" fmla="*/ 245269 h 716757"/>
                <a:gd name="connsiteX0" fmla="*/ 490538 w 490538"/>
                <a:gd name="connsiteY0" fmla="*/ 245269 h 757978"/>
                <a:gd name="connsiteX1" fmla="*/ 376238 w 490538"/>
                <a:gd name="connsiteY1" fmla="*/ 0 h 757978"/>
                <a:gd name="connsiteX2" fmla="*/ 0 w 490538"/>
                <a:gd name="connsiteY2" fmla="*/ 64294 h 757978"/>
                <a:gd name="connsiteX3" fmla="*/ 187159 w 490538"/>
                <a:gd name="connsiteY3" fmla="*/ 757978 h 757978"/>
                <a:gd name="connsiteX4" fmla="*/ 409575 w 490538"/>
                <a:gd name="connsiteY4" fmla="*/ 673894 h 757978"/>
                <a:gd name="connsiteX5" fmla="*/ 490538 w 490538"/>
                <a:gd name="connsiteY5" fmla="*/ 245269 h 757978"/>
                <a:gd name="connsiteX0" fmla="*/ 490538 w 490538"/>
                <a:gd name="connsiteY0" fmla="*/ 245269 h 757978"/>
                <a:gd name="connsiteX1" fmla="*/ 376238 w 490538"/>
                <a:gd name="connsiteY1" fmla="*/ 0 h 757978"/>
                <a:gd name="connsiteX2" fmla="*/ 0 w 490538"/>
                <a:gd name="connsiteY2" fmla="*/ 64294 h 757978"/>
                <a:gd name="connsiteX3" fmla="*/ 187159 w 490538"/>
                <a:gd name="connsiteY3" fmla="*/ 757978 h 757978"/>
                <a:gd name="connsiteX4" fmla="*/ 402912 w 490538"/>
                <a:gd name="connsiteY4" fmla="*/ 727660 h 757978"/>
                <a:gd name="connsiteX5" fmla="*/ 490538 w 490538"/>
                <a:gd name="connsiteY5" fmla="*/ 245269 h 75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538" h="757978">
                  <a:moveTo>
                    <a:pt x="490538" y="245269"/>
                  </a:moveTo>
                  <a:lnTo>
                    <a:pt x="376238" y="0"/>
                  </a:lnTo>
                  <a:lnTo>
                    <a:pt x="0" y="64294"/>
                  </a:lnTo>
                  <a:lnTo>
                    <a:pt x="187159" y="757978"/>
                  </a:lnTo>
                  <a:lnTo>
                    <a:pt x="402912" y="727660"/>
                  </a:lnTo>
                  <a:lnTo>
                    <a:pt x="490538" y="245269"/>
                  </a:lnTo>
                  <a:close/>
                </a:path>
              </a:pathLst>
            </a:custGeom>
            <a:solidFill>
              <a:srgbClr val="17E88F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36279D5-A611-11BB-8C28-9B3901466CE4}"/>
                </a:ext>
              </a:extLst>
            </p:cNvPr>
            <p:cNvSpPr txBox="1"/>
            <p:nvPr/>
          </p:nvSpPr>
          <p:spPr>
            <a:xfrm rot="21015972">
              <a:off x="2573906" y="4790898"/>
              <a:ext cx="1370136" cy="328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>
                  <a:solidFill>
                    <a:schemeClr val="bg1"/>
                  </a:solidFill>
                  <a:latin typeface="Calibre" panose="020B0503030202060203" pitchFamily="34" charset="0"/>
                </a:rPr>
                <a:t>Calle 1</a:t>
              </a:r>
              <a:endParaRPr lang="es-CO" sz="900" b="1" dirty="0">
                <a:solidFill>
                  <a:schemeClr val="bg1"/>
                </a:solidFill>
                <a:latin typeface="Calibre" panose="020B0503030202060203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C33FF5D-C87C-99CB-32D4-2897D14E7A5F}"/>
                </a:ext>
              </a:extLst>
            </p:cNvPr>
            <p:cNvSpPr txBox="1"/>
            <p:nvPr/>
          </p:nvSpPr>
          <p:spPr>
            <a:xfrm rot="16726156">
              <a:off x="2211818" y="5256456"/>
              <a:ext cx="2188008" cy="32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>
                  <a:solidFill>
                    <a:schemeClr val="bg1"/>
                  </a:solidFill>
                  <a:latin typeface="Calibre" panose="020B0503030202060203" pitchFamily="34" charset="0"/>
                </a:rPr>
                <a:t>Avenida Circunvalar</a:t>
              </a:r>
              <a:endParaRPr lang="es-CO" sz="900" b="1" dirty="0">
                <a:solidFill>
                  <a:schemeClr val="bg1"/>
                </a:solidFill>
                <a:latin typeface="Calibre" panose="020B0503030202060203" pitchFamily="34" charset="0"/>
              </a:endParaRPr>
            </a:p>
          </p:txBody>
        </p:sp>
      </p:grpSp>
      <p:sp>
        <p:nvSpPr>
          <p:cNvPr id="3" name="object 3"/>
          <p:cNvSpPr/>
          <p:nvPr/>
        </p:nvSpPr>
        <p:spPr>
          <a:xfrm>
            <a:off x="6419415" y="613468"/>
            <a:ext cx="235585" cy="260985"/>
          </a:xfrm>
          <a:custGeom>
            <a:avLst/>
            <a:gdLst/>
            <a:ahLst/>
            <a:cxnLst/>
            <a:rect l="l" t="t" r="r" b="b"/>
            <a:pathLst>
              <a:path w="235584" h="260984">
                <a:moveTo>
                  <a:pt x="135547" y="0"/>
                </a:moveTo>
                <a:lnTo>
                  <a:pt x="0" y="0"/>
                </a:lnTo>
                <a:lnTo>
                  <a:pt x="0" y="260667"/>
                </a:lnTo>
                <a:lnTo>
                  <a:pt x="135547" y="260667"/>
                </a:lnTo>
                <a:lnTo>
                  <a:pt x="181931" y="254267"/>
                </a:lnTo>
                <a:lnTo>
                  <a:pt x="212815" y="237394"/>
                </a:lnTo>
                <a:lnTo>
                  <a:pt x="230014" y="213540"/>
                </a:lnTo>
                <a:lnTo>
                  <a:pt x="232586" y="200342"/>
                </a:lnTo>
                <a:lnTo>
                  <a:pt x="64795" y="200342"/>
                </a:lnTo>
                <a:lnTo>
                  <a:pt x="64795" y="156400"/>
                </a:lnTo>
                <a:lnTo>
                  <a:pt x="227801" y="156400"/>
                </a:lnTo>
                <a:lnTo>
                  <a:pt x="214490" y="139360"/>
                </a:lnTo>
                <a:lnTo>
                  <a:pt x="200153" y="129526"/>
                </a:lnTo>
                <a:lnTo>
                  <a:pt x="193636" y="126606"/>
                </a:lnTo>
                <a:lnTo>
                  <a:pt x="213615" y="115480"/>
                </a:lnTo>
                <a:lnTo>
                  <a:pt x="225566" y="100168"/>
                </a:lnTo>
                <a:lnTo>
                  <a:pt x="225686" y="99796"/>
                </a:lnTo>
                <a:lnTo>
                  <a:pt x="64795" y="99796"/>
                </a:lnTo>
                <a:lnTo>
                  <a:pt x="64795" y="56591"/>
                </a:lnTo>
                <a:lnTo>
                  <a:pt x="230700" y="56591"/>
                </a:lnTo>
                <a:lnTo>
                  <a:pt x="227390" y="40215"/>
                </a:lnTo>
                <a:lnTo>
                  <a:pt x="211042" y="19548"/>
                </a:lnTo>
                <a:lnTo>
                  <a:pt x="181149" y="5305"/>
                </a:lnTo>
                <a:lnTo>
                  <a:pt x="135547" y="0"/>
                </a:lnTo>
                <a:close/>
              </a:path>
              <a:path w="235584" h="260984">
                <a:moveTo>
                  <a:pt x="227801" y="156400"/>
                </a:moveTo>
                <a:lnTo>
                  <a:pt x="153416" y="156400"/>
                </a:lnTo>
                <a:lnTo>
                  <a:pt x="161157" y="158830"/>
                </a:lnTo>
                <a:lnTo>
                  <a:pt x="167290" y="163566"/>
                </a:lnTo>
                <a:lnTo>
                  <a:pt x="171328" y="170116"/>
                </a:lnTo>
                <a:lnTo>
                  <a:pt x="172783" y="177990"/>
                </a:lnTo>
                <a:lnTo>
                  <a:pt x="171085" y="186513"/>
                </a:lnTo>
                <a:lnTo>
                  <a:pt x="166454" y="193638"/>
                </a:lnTo>
                <a:lnTo>
                  <a:pt x="159587" y="198526"/>
                </a:lnTo>
                <a:lnTo>
                  <a:pt x="151180" y="200342"/>
                </a:lnTo>
                <a:lnTo>
                  <a:pt x="232586" y="200342"/>
                </a:lnTo>
                <a:lnTo>
                  <a:pt x="235343" y="186194"/>
                </a:lnTo>
                <a:lnTo>
                  <a:pt x="228827" y="157713"/>
                </a:lnTo>
                <a:lnTo>
                  <a:pt x="227801" y="156400"/>
                </a:lnTo>
                <a:close/>
              </a:path>
              <a:path w="235584" h="260984">
                <a:moveTo>
                  <a:pt x="230700" y="56591"/>
                </a:moveTo>
                <a:lnTo>
                  <a:pt x="155651" y="56591"/>
                </a:lnTo>
                <a:lnTo>
                  <a:pt x="155651" y="57340"/>
                </a:lnTo>
                <a:lnTo>
                  <a:pt x="162843" y="59759"/>
                </a:lnTo>
                <a:lnTo>
                  <a:pt x="168502" y="64414"/>
                </a:lnTo>
                <a:lnTo>
                  <a:pt x="172205" y="70745"/>
                </a:lnTo>
                <a:lnTo>
                  <a:pt x="173532" y="78193"/>
                </a:lnTo>
                <a:lnTo>
                  <a:pt x="172193" y="85759"/>
                </a:lnTo>
                <a:lnTo>
                  <a:pt x="168409" y="92348"/>
                </a:lnTo>
                <a:lnTo>
                  <a:pt x="162533" y="97260"/>
                </a:lnTo>
                <a:lnTo>
                  <a:pt x="154914" y="99796"/>
                </a:lnTo>
                <a:lnTo>
                  <a:pt x="225686" y="99796"/>
                </a:lnTo>
                <a:lnTo>
                  <a:pt x="231232" y="82622"/>
                </a:lnTo>
                <a:lnTo>
                  <a:pt x="232359" y="64795"/>
                </a:lnTo>
                <a:lnTo>
                  <a:pt x="230700" y="56591"/>
                </a:lnTo>
                <a:close/>
              </a:path>
            </a:pathLst>
          </a:custGeom>
          <a:solidFill>
            <a:srgbClr val="012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6042" y="613472"/>
            <a:ext cx="501015" cy="261620"/>
          </a:xfrm>
          <a:custGeom>
            <a:avLst/>
            <a:gdLst/>
            <a:ahLst/>
            <a:cxnLst/>
            <a:rect l="l" t="t" r="r" b="b"/>
            <a:pathLst>
              <a:path w="501015" h="261619">
                <a:moveTo>
                  <a:pt x="232359" y="68516"/>
                </a:moveTo>
                <a:lnTo>
                  <a:pt x="229641" y="57340"/>
                </a:lnTo>
                <a:lnTo>
                  <a:pt x="224078" y="34366"/>
                </a:lnTo>
                <a:lnTo>
                  <a:pt x="202463" y="13677"/>
                </a:lnTo>
                <a:lnTo>
                  <a:pt x="172783" y="3632"/>
                </a:lnTo>
                <a:lnTo>
                  <a:pt x="172783" y="75958"/>
                </a:lnTo>
                <a:lnTo>
                  <a:pt x="172783" y="81178"/>
                </a:lnTo>
                <a:lnTo>
                  <a:pt x="63296" y="99796"/>
                </a:lnTo>
                <a:lnTo>
                  <a:pt x="63296" y="57340"/>
                </a:lnTo>
                <a:lnTo>
                  <a:pt x="152666" y="57340"/>
                </a:lnTo>
                <a:lnTo>
                  <a:pt x="160096" y="58788"/>
                </a:lnTo>
                <a:lnTo>
                  <a:pt x="166344" y="62738"/>
                </a:lnTo>
                <a:lnTo>
                  <a:pt x="170789" y="68656"/>
                </a:lnTo>
                <a:lnTo>
                  <a:pt x="172783" y="75958"/>
                </a:lnTo>
                <a:lnTo>
                  <a:pt x="172783" y="3632"/>
                </a:lnTo>
                <a:lnTo>
                  <a:pt x="172339" y="3479"/>
                </a:lnTo>
                <a:lnTo>
                  <a:pt x="138518" y="736"/>
                </a:lnTo>
                <a:lnTo>
                  <a:pt x="0" y="736"/>
                </a:lnTo>
                <a:lnTo>
                  <a:pt x="0" y="261404"/>
                </a:lnTo>
                <a:lnTo>
                  <a:pt x="63296" y="261404"/>
                </a:lnTo>
                <a:lnTo>
                  <a:pt x="63296" y="155651"/>
                </a:lnTo>
                <a:lnTo>
                  <a:pt x="133299" y="155651"/>
                </a:lnTo>
                <a:lnTo>
                  <a:pt x="147370" y="158965"/>
                </a:lnTo>
                <a:lnTo>
                  <a:pt x="158711" y="167017"/>
                </a:lnTo>
                <a:lnTo>
                  <a:pt x="166293" y="178701"/>
                </a:lnTo>
                <a:lnTo>
                  <a:pt x="169049" y="192887"/>
                </a:lnTo>
                <a:lnTo>
                  <a:pt x="169049" y="261404"/>
                </a:lnTo>
                <a:lnTo>
                  <a:pt x="231609" y="261404"/>
                </a:lnTo>
                <a:lnTo>
                  <a:pt x="231609" y="177253"/>
                </a:lnTo>
                <a:lnTo>
                  <a:pt x="226390" y="155651"/>
                </a:lnTo>
                <a:lnTo>
                  <a:pt x="225666" y="152692"/>
                </a:lnTo>
                <a:lnTo>
                  <a:pt x="212610" y="137134"/>
                </a:lnTo>
                <a:lnTo>
                  <a:pt x="199555" y="128968"/>
                </a:lnTo>
                <a:lnTo>
                  <a:pt x="193624" y="126606"/>
                </a:lnTo>
                <a:lnTo>
                  <a:pt x="216014" y="118999"/>
                </a:lnTo>
                <a:lnTo>
                  <a:pt x="227507" y="110413"/>
                </a:lnTo>
                <a:lnTo>
                  <a:pt x="230505" y="99796"/>
                </a:lnTo>
                <a:lnTo>
                  <a:pt x="231749" y="95402"/>
                </a:lnTo>
                <a:lnTo>
                  <a:pt x="232359" y="68516"/>
                </a:lnTo>
                <a:close/>
              </a:path>
              <a:path w="501015" h="261619">
                <a:moveTo>
                  <a:pt x="500468" y="201930"/>
                </a:moveTo>
                <a:lnTo>
                  <a:pt x="335127" y="201930"/>
                </a:lnTo>
                <a:lnTo>
                  <a:pt x="335127" y="156210"/>
                </a:lnTo>
                <a:lnTo>
                  <a:pt x="484085" y="156210"/>
                </a:lnTo>
                <a:lnTo>
                  <a:pt x="484085" y="99060"/>
                </a:lnTo>
                <a:lnTo>
                  <a:pt x="335127" y="99060"/>
                </a:lnTo>
                <a:lnTo>
                  <a:pt x="335127" y="57150"/>
                </a:lnTo>
                <a:lnTo>
                  <a:pt x="500087" y="57150"/>
                </a:lnTo>
                <a:lnTo>
                  <a:pt x="500087" y="0"/>
                </a:lnTo>
                <a:lnTo>
                  <a:pt x="271830" y="0"/>
                </a:lnTo>
                <a:lnTo>
                  <a:pt x="271830" y="57150"/>
                </a:lnTo>
                <a:lnTo>
                  <a:pt x="271830" y="99060"/>
                </a:lnTo>
                <a:lnTo>
                  <a:pt x="271830" y="156210"/>
                </a:lnTo>
                <a:lnTo>
                  <a:pt x="271830" y="201930"/>
                </a:lnTo>
                <a:lnTo>
                  <a:pt x="271830" y="261620"/>
                </a:lnTo>
                <a:lnTo>
                  <a:pt x="500468" y="261620"/>
                </a:lnTo>
                <a:lnTo>
                  <a:pt x="500468" y="201930"/>
                </a:lnTo>
                <a:close/>
              </a:path>
            </a:pathLst>
          </a:custGeom>
          <a:solidFill>
            <a:srgbClr val="012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34922" y="613465"/>
            <a:ext cx="246379" cy="261620"/>
          </a:xfrm>
          <a:custGeom>
            <a:avLst/>
            <a:gdLst/>
            <a:ahLst/>
            <a:cxnLst/>
            <a:rect l="l" t="t" r="r" b="b"/>
            <a:pathLst>
              <a:path w="246379" h="261619">
                <a:moveTo>
                  <a:pt x="245021" y="0"/>
                </a:moveTo>
                <a:lnTo>
                  <a:pt x="131076" y="736"/>
                </a:lnTo>
                <a:lnTo>
                  <a:pt x="92641" y="5872"/>
                </a:lnTo>
                <a:lnTo>
                  <a:pt x="48599" y="28668"/>
                </a:lnTo>
                <a:lnTo>
                  <a:pt x="14771" y="70423"/>
                </a:lnTo>
                <a:lnTo>
                  <a:pt x="1664" y="109430"/>
                </a:lnTo>
                <a:lnTo>
                  <a:pt x="0" y="130327"/>
                </a:lnTo>
                <a:lnTo>
                  <a:pt x="140" y="137021"/>
                </a:lnTo>
                <a:lnTo>
                  <a:pt x="11626" y="184619"/>
                </a:lnTo>
                <a:lnTo>
                  <a:pt x="48006" y="230445"/>
                </a:lnTo>
                <a:lnTo>
                  <a:pt x="84266" y="250612"/>
                </a:lnTo>
                <a:lnTo>
                  <a:pt x="144487" y="260667"/>
                </a:lnTo>
                <a:lnTo>
                  <a:pt x="165341" y="261416"/>
                </a:lnTo>
                <a:lnTo>
                  <a:pt x="245770" y="261416"/>
                </a:lnTo>
                <a:lnTo>
                  <a:pt x="245770" y="198107"/>
                </a:lnTo>
                <a:lnTo>
                  <a:pt x="243535" y="198107"/>
                </a:lnTo>
                <a:lnTo>
                  <a:pt x="196337" y="198851"/>
                </a:lnTo>
                <a:lnTo>
                  <a:pt x="157972" y="198734"/>
                </a:lnTo>
                <a:lnTo>
                  <a:pt x="97123" y="188740"/>
                </a:lnTo>
                <a:lnTo>
                  <a:pt x="65981" y="150546"/>
                </a:lnTo>
                <a:lnTo>
                  <a:pt x="62560" y="128092"/>
                </a:lnTo>
                <a:lnTo>
                  <a:pt x="66993" y="103170"/>
                </a:lnTo>
                <a:lnTo>
                  <a:pt x="99320" y="68400"/>
                </a:lnTo>
                <a:lnTo>
                  <a:pt x="150940" y="59581"/>
                </a:lnTo>
                <a:lnTo>
                  <a:pt x="190377" y="59205"/>
                </a:lnTo>
                <a:lnTo>
                  <a:pt x="245021" y="59575"/>
                </a:lnTo>
                <a:lnTo>
                  <a:pt x="245021" y="0"/>
                </a:lnTo>
                <a:close/>
              </a:path>
            </a:pathLst>
          </a:custGeom>
          <a:solidFill>
            <a:srgbClr val="012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890" y="744171"/>
            <a:ext cx="5389245" cy="0"/>
          </a:xfrm>
          <a:custGeom>
            <a:avLst/>
            <a:gdLst/>
            <a:ahLst/>
            <a:cxnLst/>
            <a:rect l="l" t="t" r="r" b="b"/>
            <a:pathLst>
              <a:path w="5389245">
                <a:moveTo>
                  <a:pt x="0" y="0"/>
                </a:moveTo>
                <a:lnTo>
                  <a:pt x="5389118" y="0"/>
                </a:lnTo>
              </a:path>
            </a:pathLst>
          </a:custGeom>
          <a:ln w="63500">
            <a:solidFill>
              <a:srgbClr val="16E8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891" y="1134091"/>
            <a:ext cx="402711" cy="41281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573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125"/>
              </a:spcBef>
            </a:pPr>
            <a:r>
              <a:rPr dirty="0"/>
              <a:t>Ubicación</a:t>
            </a:r>
            <a:r>
              <a:rPr spc="90" dirty="0"/>
              <a:t> </a:t>
            </a:r>
            <a:r>
              <a:rPr spc="-10" dirty="0"/>
              <a:t>Estratégica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2706" y="6600825"/>
            <a:ext cx="3036591" cy="144462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125"/>
              </a:spcBef>
            </a:pPr>
            <a:r>
              <a:rPr sz="2000" b="0" dirty="0">
                <a:solidFill>
                  <a:srgbClr val="012A2C"/>
                </a:solidFill>
                <a:latin typeface="Calibre Medium"/>
                <a:cs typeface="Calibre Medium"/>
              </a:rPr>
              <a:t>Información</a:t>
            </a:r>
            <a:r>
              <a:rPr sz="2000" b="0" spc="70" dirty="0">
                <a:solidFill>
                  <a:srgbClr val="012A2C"/>
                </a:solidFill>
                <a:latin typeface="Calibre Medium"/>
                <a:cs typeface="Calibre Medium"/>
              </a:rPr>
              <a:t> </a:t>
            </a:r>
            <a:r>
              <a:rPr sz="2000" b="0" spc="-10" dirty="0">
                <a:solidFill>
                  <a:srgbClr val="012A2C"/>
                </a:solidFill>
                <a:latin typeface="Calibre Medium"/>
                <a:cs typeface="Calibre Medium"/>
              </a:rPr>
              <a:t>General</a:t>
            </a:r>
            <a:endParaRPr sz="2000" dirty="0">
              <a:latin typeface="Calibre Medium"/>
              <a:cs typeface="Calibre Medium"/>
            </a:endParaRPr>
          </a:p>
          <a:p>
            <a:pPr marL="13335">
              <a:lnSpc>
                <a:spcPct val="100000"/>
              </a:lnSpc>
              <a:spcBef>
                <a:spcPts val="1764"/>
              </a:spcBef>
              <a:tabLst>
                <a:tab pos="1553210" algn="l"/>
              </a:tabLst>
            </a:pPr>
            <a:r>
              <a:rPr sz="1050" b="1" dirty="0">
                <a:solidFill>
                  <a:srgbClr val="6C6C6C"/>
                </a:solidFill>
                <a:latin typeface="Calibre Semibold"/>
                <a:cs typeface="Calibre Semibold"/>
              </a:rPr>
              <a:t>Área</a:t>
            </a:r>
            <a:r>
              <a:rPr sz="1050" b="1" spc="-20" dirty="0">
                <a:solidFill>
                  <a:srgbClr val="6C6C6C"/>
                </a:solidFill>
                <a:latin typeface="Calibre Semibold"/>
                <a:cs typeface="Calibre Semibold"/>
              </a:rPr>
              <a:t> </a:t>
            </a:r>
            <a:r>
              <a:rPr sz="1050" b="1" dirty="0">
                <a:solidFill>
                  <a:srgbClr val="6C6C6C"/>
                </a:solidFill>
                <a:latin typeface="Calibre Semibold"/>
                <a:cs typeface="Calibre Semibold"/>
              </a:rPr>
              <a:t>disponible</a:t>
            </a:r>
            <a:r>
              <a:rPr sz="1050" b="1" spc="-5" dirty="0">
                <a:solidFill>
                  <a:srgbClr val="6C6C6C"/>
                </a:solidFill>
                <a:latin typeface="Calibre Semibold"/>
                <a:cs typeface="Calibre Semibold"/>
              </a:rPr>
              <a:t> </a:t>
            </a:r>
            <a:r>
              <a:rPr sz="1050" b="1" spc="-20" dirty="0">
                <a:solidFill>
                  <a:srgbClr val="6C6C6C"/>
                </a:solidFill>
                <a:latin typeface="Calibre Semibold"/>
                <a:cs typeface="Calibre Semibold"/>
              </a:rPr>
              <a:t>(m²)</a:t>
            </a:r>
            <a:r>
              <a:rPr sz="1050" b="1" dirty="0">
                <a:solidFill>
                  <a:srgbClr val="6C6C6C"/>
                </a:solidFill>
                <a:latin typeface="Calibre Semibold"/>
                <a:cs typeface="Calibre Semibold"/>
              </a:rPr>
              <a:t>	</a:t>
            </a:r>
            <a:r>
              <a:rPr lang="es-CO" sz="1000" spc="-25" dirty="0">
                <a:solidFill>
                  <a:srgbClr val="6C6C6C"/>
                </a:solidFill>
                <a:latin typeface="Calibre"/>
              </a:rPr>
              <a:t>46,000 m² 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1553210" algn="l"/>
              </a:tabLst>
            </a:pPr>
            <a:r>
              <a:rPr lang="es-CO" sz="1050" b="1" spc="-10" dirty="0">
                <a:solidFill>
                  <a:srgbClr val="6C6C6C"/>
                </a:solidFill>
                <a:latin typeface="Calibre Semibold"/>
                <a:cs typeface="Calibre Semibold"/>
              </a:rPr>
              <a:t>Tratamiento</a:t>
            </a:r>
            <a:r>
              <a:rPr lang="es-CO" sz="1050" b="1" dirty="0">
                <a:solidFill>
                  <a:srgbClr val="6C6C6C"/>
                </a:solidFill>
                <a:latin typeface="Calibre Semibold"/>
                <a:cs typeface="Calibre Semibold"/>
              </a:rPr>
              <a:t>	</a:t>
            </a:r>
            <a:r>
              <a:rPr lang="es-CO" sz="1000" spc="-25" dirty="0">
                <a:solidFill>
                  <a:srgbClr val="6C6C6C"/>
                </a:solidFill>
                <a:latin typeface="Calibre"/>
                <a:cs typeface="Calibre"/>
              </a:rPr>
              <a:t>Desarrollo</a:t>
            </a:r>
            <a:endParaRPr lang="es-CO" sz="1000" dirty="0">
              <a:latin typeface="Calibre"/>
              <a:cs typeface="Calibre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1553845" algn="l"/>
              </a:tabLst>
            </a:pPr>
            <a:r>
              <a:rPr sz="1050" b="1" dirty="0" err="1">
                <a:solidFill>
                  <a:srgbClr val="6C6C6C"/>
                </a:solidFill>
                <a:latin typeface="Calibre Semibold"/>
                <a:cs typeface="Calibre Semibold"/>
              </a:rPr>
              <a:t>Usos</a:t>
            </a:r>
            <a:r>
              <a:rPr sz="1050" b="1" spc="-20" dirty="0">
                <a:solidFill>
                  <a:srgbClr val="6C6C6C"/>
                </a:solidFill>
                <a:latin typeface="Calibre Semibold"/>
                <a:cs typeface="Calibre Semibold"/>
              </a:rPr>
              <a:t> </a:t>
            </a:r>
            <a:r>
              <a:rPr sz="1050" b="1" spc="-10" dirty="0">
                <a:solidFill>
                  <a:srgbClr val="6C6C6C"/>
                </a:solidFill>
                <a:latin typeface="Calibre Semibold"/>
                <a:cs typeface="Calibre Semibold"/>
              </a:rPr>
              <a:t>permitidos</a:t>
            </a:r>
            <a:r>
              <a:rPr sz="1050" b="1" dirty="0">
                <a:solidFill>
                  <a:srgbClr val="6C6C6C"/>
                </a:solidFill>
                <a:latin typeface="Calibre Semibold"/>
                <a:cs typeface="Calibre Semibold"/>
              </a:rPr>
              <a:t>	</a:t>
            </a:r>
            <a:r>
              <a:rPr sz="1000" spc="-10" dirty="0">
                <a:solidFill>
                  <a:srgbClr val="6C6C6C"/>
                </a:solidFill>
                <a:latin typeface="Calibre"/>
                <a:cs typeface="Calibre"/>
              </a:rPr>
              <a:t>Múltiple</a:t>
            </a:r>
            <a:endParaRPr sz="1000" dirty="0">
              <a:latin typeface="Calibre"/>
              <a:cs typeface="Calibre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1553210" algn="l"/>
              </a:tabLst>
            </a:pPr>
            <a:r>
              <a:rPr sz="1050" b="1" dirty="0" err="1">
                <a:solidFill>
                  <a:srgbClr val="6C6C6C"/>
                </a:solidFill>
                <a:latin typeface="Calibre Semibold"/>
                <a:cs typeface="Calibre Semibold"/>
              </a:rPr>
              <a:t>Área</a:t>
            </a:r>
            <a:r>
              <a:rPr sz="1050" b="1" spc="-20" dirty="0">
                <a:solidFill>
                  <a:srgbClr val="6C6C6C"/>
                </a:solidFill>
                <a:latin typeface="Calibre Semibold"/>
                <a:cs typeface="Calibre Semibold"/>
              </a:rPr>
              <a:t> </a:t>
            </a:r>
            <a:r>
              <a:rPr lang="es-MX" sz="1050" b="1" spc="-10" dirty="0">
                <a:solidFill>
                  <a:srgbClr val="6C6C6C"/>
                </a:solidFill>
                <a:latin typeface="Calibre Semibold"/>
                <a:cs typeface="Calibre Semibold"/>
              </a:rPr>
              <a:t>Neta Aprox. </a:t>
            </a:r>
            <a:r>
              <a:rPr sz="1050" b="1" dirty="0">
                <a:solidFill>
                  <a:srgbClr val="6C6C6C"/>
                </a:solidFill>
                <a:latin typeface="Calibre Semibold"/>
                <a:cs typeface="Calibre Semibold"/>
              </a:rPr>
              <a:t>	</a:t>
            </a:r>
            <a:r>
              <a:rPr lang="es-MX" sz="1000" dirty="0">
                <a:solidFill>
                  <a:srgbClr val="6C6C6C"/>
                </a:solidFill>
                <a:latin typeface="Calibre"/>
              </a:rPr>
              <a:t>32</a:t>
            </a:r>
            <a:r>
              <a:rPr sz="1000" dirty="0">
                <a:solidFill>
                  <a:srgbClr val="6C6C6C"/>
                </a:solidFill>
                <a:latin typeface="Calibre"/>
                <a:cs typeface="Calibre"/>
              </a:rPr>
              <a:t>,</a:t>
            </a:r>
            <a:r>
              <a:rPr lang="es-MX" sz="1000" dirty="0">
                <a:solidFill>
                  <a:srgbClr val="6C6C6C"/>
                </a:solidFill>
                <a:latin typeface="Calibre"/>
                <a:cs typeface="Calibre"/>
              </a:rPr>
              <a:t>500</a:t>
            </a:r>
            <a:r>
              <a:rPr sz="1000" spc="-40" dirty="0">
                <a:solidFill>
                  <a:srgbClr val="6C6C6C"/>
                </a:solidFill>
                <a:latin typeface="Calibre"/>
                <a:cs typeface="Calibre"/>
              </a:rPr>
              <a:t> </a:t>
            </a:r>
            <a:r>
              <a:rPr sz="1000" spc="-25" dirty="0">
                <a:solidFill>
                  <a:srgbClr val="6C6C6C"/>
                </a:solidFill>
                <a:latin typeface="Calibre"/>
                <a:cs typeface="Calibre"/>
              </a:rPr>
              <a:t>m²</a:t>
            </a:r>
            <a:r>
              <a:rPr lang="es-MX" sz="1000" spc="-25" dirty="0">
                <a:solidFill>
                  <a:srgbClr val="6C6C6C"/>
                </a:solidFill>
                <a:latin typeface="Calibre"/>
                <a:cs typeface="Calibre"/>
              </a:rPr>
              <a:t> después de cesiones </a:t>
            </a:r>
            <a:endParaRPr sz="1000" dirty="0">
              <a:latin typeface="Calibre"/>
              <a:cs typeface="Calibr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0245" y="6600825"/>
            <a:ext cx="160083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0" dirty="0">
                <a:solidFill>
                  <a:srgbClr val="012A2C"/>
                </a:solidFill>
                <a:latin typeface="Calibre Medium"/>
                <a:cs typeface="Calibre Medium"/>
              </a:rPr>
              <a:t>Precio</a:t>
            </a:r>
            <a:r>
              <a:rPr sz="2000" b="0" spc="20" dirty="0">
                <a:solidFill>
                  <a:srgbClr val="012A2C"/>
                </a:solidFill>
                <a:latin typeface="Calibre Medium"/>
                <a:cs typeface="Calibre Medium"/>
              </a:rPr>
              <a:t> </a:t>
            </a:r>
            <a:r>
              <a:rPr sz="2000" b="0" dirty="0">
                <a:solidFill>
                  <a:srgbClr val="012A2C"/>
                </a:solidFill>
                <a:latin typeface="Calibre Medium"/>
                <a:cs typeface="Calibre Medium"/>
              </a:rPr>
              <a:t>de</a:t>
            </a:r>
            <a:r>
              <a:rPr sz="2000" b="0" spc="25" dirty="0">
                <a:solidFill>
                  <a:srgbClr val="012A2C"/>
                </a:solidFill>
                <a:latin typeface="Calibre Medium"/>
                <a:cs typeface="Calibre Medium"/>
              </a:rPr>
              <a:t> </a:t>
            </a:r>
            <a:r>
              <a:rPr sz="2000" b="0" spc="-10" dirty="0">
                <a:solidFill>
                  <a:srgbClr val="012A2C"/>
                </a:solidFill>
                <a:latin typeface="Calibre Medium"/>
                <a:cs typeface="Calibre Medium"/>
              </a:rPr>
              <a:t>venta</a:t>
            </a:r>
            <a:endParaRPr sz="2000">
              <a:latin typeface="Calibre Medium"/>
              <a:cs typeface="Calibre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065" y="1725967"/>
            <a:ext cx="6602095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6350" indent="-2857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435253"/>
                </a:solidFill>
                <a:latin typeface="Calibre"/>
                <a:cs typeface="Calibre"/>
              </a:rPr>
              <a:t>El</a:t>
            </a:r>
            <a:r>
              <a:rPr sz="1400" spc="50" dirty="0">
                <a:solidFill>
                  <a:srgbClr val="435253"/>
                </a:solidFill>
                <a:latin typeface="Calibre"/>
                <a:cs typeface="Calibre"/>
              </a:rPr>
              <a:t> </a:t>
            </a:r>
            <a:r>
              <a:rPr sz="1400" dirty="0" err="1">
                <a:solidFill>
                  <a:srgbClr val="435253"/>
                </a:solidFill>
                <a:latin typeface="Calibre"/>
                <a:cs typeface="Calibre"/>
              </a:rPr>
              <a:t>predio</a:t>
            </a:r>
            <a:r>
              <a:rPr sz="1400" spc="65" dirty="0">
                <a:solidFill>
                  <a:srgbClr val="435253"/>
                </a:solidFill>
                <a:latin typeface="Calibre"/>
                <a:cs typeface="Calibre"/>
              </a:rPr>
              <a:t> </a:t>
            </a:r>
            <a:r>
              <a:rPr lang="es-MX" sz="1400" dirty="0">
                <a:solidFill>
                  <a:srgbClr val="435253"/>
                </a:solidFill>
                <a:latin typeface="Calibre"/>
                <a:cs typeface="Calibre"/>
              </a:rPr>
              <a:t>tiene excelente accesibilidad y visibilidad ya que cuenta con acceso directo desde la Calle 1 (Avenida Sierra Nevada), una de las principales vías al interior de la ciudad, y frente sobre la Avenida Circunvalar (Avenida Francisco el Hombre). </a:t>
            </a:r>
          </a:p>
          <a:p>
            <a:pPr marL="298450" marR="6350" indent="-2857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435253"/>
                </a:solidFill>
                <a:latin typeface="Calibre"/>
                <a:cs typeface="Calibre"/>
              </a:rPr>
              <a:t>Está ubicado en una zona de importante desarrollo inmobiliario en Valledupar, y con la posibilidad de desarrollar usos residenciales, comerciales, e institucionales.  </a:t>
            </a:r>
            <a:endParaRPr sz="1400" dirty="0">
              <a:latin typeface="Calibre"/>
              <a:cs typeface="Calibre"/>
            </a:endParaRPr>
          </a:p>
          <a:p>
            <a:pPr marL="298450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435253"/>
                </a:solidFill>
                <a:latin typeface="Calibre"/>
                <a:cs typeface="Calibre"/>
              </a:rPr>
              <a:t>El terreno de topografía plana, tiene un frente de 221mt sobre la Calle 1 y 210mts de fondo, y </a:t>
            </a:r>
            <a:endParaRPr sz="1400" dirty="0">
              <a:latin typeface="Calibre"/>
              <a:cs typeface="Calibr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8370658"/>
            <a:ext cx="7772400" cy="1018540"/>
          </a:xfrm>
          <a:custGeom>
            <a:avLst/>
            <a:gdLst/>
            <a:ahLst/>
            <a:cxnLst/>
            <a:rect l="l" t="t" r="r" b="b"/>
            <a:pathLst>
              <a:path w="7772400" h="1018540">
                <a:moveTo>
                  <a:pt x="7772400" y="0"/>
                </a:moveTo>
                <a:lnTo>
                  <a:pt x="0" y="0"/>
                </a:lnTo>
                <a:lnTo>
                  <a:pt x="0" y="1018158"/>
                </a:lnTo>
                <a:lnTo>
                  <a:pt x="7772400" y="1018158"/>
                </a:lnTo>
                <a:lnTo>
                  <a:pt x="777240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1765" y="7350885"/>
            <a:ext cx="3173730" cy="0"/>
          </a:xfrm>
          <a:custGeom>
            <a:avLst/>
            <a:gdLst/>
            <a:ahLst/>
            <a:cxnLst/>
            <a:rect l="l" t="t" r="r" b="b"/>
            <a:pathLst>
              <a:path w="3173729">
                <a:moveTo>
                  <a:pt x="0" y="0"/>
                </a:moveTo>
                <a:lnTo>
                  <a:pt x="3173107" y="0"/>
                </a:lnTo>
              </a:path>
            </a:pathLst>
          </a:custGeom>
          <a:ln w="6350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1765" y="7579754"/>
            <a:ext cx="3173730" cy="0"/>
          </a:xfrm>
          <a:custGeom>
            <a:avLst/>
            <a:gdLst/>
            <a:ahLst/>
            <a:cxnLst/>
            <a:rect l="l" t="t" r="r" b="b"/>
            <a:pathLst>
              <a:path w="3173729">
                <a:moveTo>
                  <a:pt x="0" y="0"/>
                </a:moveTo>
                <a:lnTo>
                  <a:pt x="3173107" y="0"/>
                </a:lnTo>
              </a:path>
            </a:pathLst>
          </a:custGeom>
          <a:ln w="6350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1765" y="7821866"/>
            <a:ext cx="3173730" cy="0"/>
          </a:xfrm>
          <a:custGeom>
            <a:avLst/>
            <a:gdLst/>
            <a:ahLst/>
            <a:cxnLst/>
            <a:rect l="l" t="t" r="r" b="b"/>
            <a:pathLst>
              <a:path w="3173729">
                <a:moveTo>
                  <a:pt x="0" y="0"/>
                </a:moveTo>
                <a:lnTo>
                  <a:pt x="3173107" y="0"/>
                </a:lnTo>
              </a:path>
            </a:pathLst>
          </a:custGeom>
          <a:ln w="6350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22686" y="7177129"/>
            <a:ext cx="3020695" cy="275075"/>
          </a:xfrm>
          <a:prstGeom prst="rect">
            <a:avLst/>
          </a:prstGeom>
          <a:solidFill>
            <a:srgbClr val="435253"/>
          </a:solidFill>
        </p:spPr>
        <p:txBody>
          <a:bodyPr vert="horz" wrap="square" lIns="0" tIns="5905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465"/>
              </a:spcBef>
            </a:pPr>
            <a:r>
              <a:rPr sz="1400" dirty="0">
                <a:solidFill>
                  <a:srgbClr val="FFFFFF"/>
                </a:solidFill>
                <a:latin typeface="Calibre"/>
                <a:cs typeface="Calibre"/>
              </a:rPr>
              <a:t>Precio</a:t>
            </a:r>
            <a:r>
              <a:rPr sz="1400" spc="-10" dirty="0">
                <a:solidFill>
                  <a:srgbClr val="FFFFFF"/>
                </a:solidFill>
                <a:latin typeface="Calibre"/>
                <a:cs typeface="Calibre"/>
              </a:rPr>
              <a:t> </a:t>
            </a:r>
            <a:r>
              <a:rPr sz="1400" dirty="0">
                <a:solidFill>
                  <a:srgbClr val="FFFFFF"/>
                </a:solidFill>
                <a:latin typeface="Calibre"/>
                <a:cs typeface="Calibre"/>
              </a:rPr>
              <a:t>de</a:t>
            </a:r>
            <a:r>
              <a:rPr sz="1400" spc="-10" dirty="0">
                <a:solidFill>
                  <a:srgbClr val="FFFFFF"/>
                </a:solidFill>
                <a:latin typeface="Calibre"/>
                <a:cs typeface="Calibre"/>
              </a:rPr>
              <a:t> </a:t>
            </a:r>
            <a:r>
              <a:rPr sz="1400" dirty="0">
                <a:solidFill>
                  <a:srgbClr val="FFFFFF"/>
                </a:solidFill>
                <a:latin typeface="Calibre"/>
                <a:cs typeface="Calibre"/>
              </a:rPr>
              <a:t>venta:</a:t>
            </a:r>
            <a:r>
              <a:rPr sz="1400" spc="-10" dirty="0">
                <a:solidFill>
                  <a:srgbClr val="FFFFFF"/>
                </a:solidFill>
                <a:latin typeface="Calibre"/>
                <a:cs typeface="Calibre"/>
              </a:rPr>
              <a:t> </a:t>
            </a:r>
            <a:r>
              <a:rPr sz="1400" dirty="0">
                <a:solidFill>
                  <a:srgbClr val="FFFFFF"/>
                </a:solidFill>
                <a:latin typeface="Calibre"/>
                <a:cs typeface="Calibre"/>
              </a:rPr>
              <a:t>COP</a:t>
            </a:r>
            <a:r>
              <a:rPr sz="1400" spc="-10" dirty="0">
                <a:solidFill>
                  <a:srgbClr val="FFFFFF"/>
                </a:solidFill>
                <a:latin typeface="Calibre"/>
                <a:cs typeface="Calibre"/>
              </a:rPr>
              <a:t> </a:t>
            </a:r>
            <a:r>
              <a:rPr sz="1400" dirty="0">
                <a:solidFill>
                  <a:srgbClr val="FFFFFF"/>
                </a:solidFill>
                <a:latin typeface="Calibre"/>
                <a:cs typeface="Calibre"/>
              </a:rPr>
              <a:t>$</a:t>
            </a:r>
            <a:r>
              <a:rPr sz="1400" spc="-10" dirty="0">
                <a:solidFill>
                  <a:srgbClr val="FFFFFF"/>
                </a:solidFill>
                <a:latin typeface="Calibre"/>
                <a:cs typeface="Calibre"/>
              </a:rPr>
              <a:t> </a:t>
            </a:r>
            <a:r>
              <a:rPr lang="es-MX" sz="1400" spc="-10" dirty="0">
                <a:solidFill>
                  <a:srgbClr val="FFFFFF"/>
                </a:solidFill>
                <a:latin typeface="Calibre"/>
                <a:cs typeface="Calibre"/>
              </a:rPr>
              <a:t>38</a:t>
            </a:r>
            <a:r>
              <a:rPr sz="1400" spc="-10" dirty="0">
                <a:solidFill>
                  <a:srgbClr val="FFFFFF"/>
                </a:solidFill>
                <a:latin typeface="Calibre"/>
                <a:cs typeface="Calibre"/>
              </a:rPr>
              <a:t>.</a:t>
            </a:r>
            <a:r>
              <a:rPr lang="es-MX" sz="1400" spc="-10" dirty="0">
                <a:solidFill>
                  <a:srgbClr val="FFFFFF"/>
                </a:solidFill>
                <a:latin typeface="Calibre"/>
                <a:cs typeface="Calibre"/>
              </a:rPr>
              <a:t>500 MM*</a:t>
            </a:r>
            <a:endParaRPr sz="1400" dirty="0">
              <a:latin typeface="Calibre"/>
              <a:cs typeface="Calibr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2686" y="7685014"/>
            <a:ext cx="3020695" cy="299441"/>
          </a:xfrm>
          <a:prstGeom prst="rect">
            <a:avLst/>
          </a:prstGeom>
          <a:solidFill>
            <a:srgbClr val="435253"/>
          </a:solidFill>
        </p:spPr>
        <p:txBody>
          <a:bodyPr vert="horz" wrap="square" lIns="0" tIns="8318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655"/>
              </a:spcBef>
            </a:pPr>
            <a:r>
              <a:rPr sz="1400" dirty="0">
                <a:solidFill>
                  <a:srgbClr val="FFFFFF"/>
                </a:solidFill>
                <a:latin typeface="Calibre"/>
                <a:cs typeface="Calibre"/>
              </a:rPr>
              <a:t>Precio</a:t>
            </a:r>
            <a:r>
              <a:rPr sz="1400" spc="-20" dirty="0">
                <a:solidFill>
                  <a:srgbClr val="FFFFFF"/>
                </a:solidFill>
                <a:latin typeface="Calibre"/>
                <a:cs typeface="Calibre"/>
              </a:rPr>
              <a:t> </a:t>
            </a:r>
            <a:r>
              <a:rPr sz="1400" dirty="0">
                <a:solidFill>
                  <a:srgbClr val="FFFFFF"/>
                </a:solidFill>
                <a:latin typeface="Calibre"/>
                <a:cs typeface="Calibre"/>
              </a:rPr>
              <a:t>de</a:t>
            </a:r>
            <a:r>
              <a:rPr sz="1400" spc="-5" dirty="0">
                <a:solidFill>
                  <a:srgbClr val="FFFFFF"/>
                </a:solidFill>
                <a:latin typeface="Calibre"/>
                <a:cs typeface="Calibre"/>
              </a:rPr>
              <a:t> </a:t>
            </a:r>
            <a:r>
              <a:rPr sz="1400" dirty="0">
                <a:solidFill>
                  <a:srgbClr val="FFFFFF"/>
                </a:solidFill>
                <a:latin typeface="Calibre"/>
                <a:cs typeface="Calibre"/>
              </a:rPr>
              <a:t>venta</a:t>
            </a:r>
            <a:r>
              <a:rPr sz="1400" spc="-10" dirty="0">
                <a:solidFill>
                  <a:srgbClr val="FFFFFF"/>
                </a:solidFill>
                <a:latin typeface="Calibre"/>
                <a:cs typeface="Calibre"/>
              </a:rPr>
              <a:t> </a:t>
            </a:r>
            <a:r>
              <a:rPr sz="1400" dirty="0">
                <a:solidFill>
                  <a:srgbClr val="FFFFFF"/>
                </a:solidFill>
                <a:latin typeface="Calibre"/>
                <a:cs typeface="Calibre"/>
              </a:rPr>
              <a:t>por</a:t>
            </a:r>
            <a:r>
              <a:rPr sz="1400" spc="-5" dirty="0">
                <a:solidFill>
                  <a:srgbClr val="FFFFFF"/>
                </a:solidFill>
                <a:latin typeface="Calibre"/>
                <a:cs typeface="Calibre"/>
              </a:rPr>
              <a:t> </a:t>
            </a:r>
            <a:r>
              <a:rPr sz="1400" dirty="0">
                <a:solidFill>
                  <a:srgbClr val="FFFFFF"/>
                </a:solidFill>
                <a:latin typeface="Calibre"/>
                <a:cs typeface="Calibre"/>
              </a:rPr>
              <a:t>m²:</a:t>
            </a:r>
            <a:r>
              <a:rPr sz="1400" spc="-10" dirty="0">
                <a:solidFill>
                  <a:srgbClr val="FFFFFF"/>
                </a:solidFill>
                <a:latin typeface="Calibre"/>
                <a:cs typeface="Calibre"/>
              </a:rPr>
              <a:t> </a:t>
            </a:r>
            <a:r>
              <a:rPr sz="1400" dirty="0">
                <a:solidFill>
                  <a:srgbClr val="FFFFFF"/>
                </a:solidFill>
                <a:latin typeface="Calibre"/>
                <a:cs typeface="Calibre"/>
              </a:rPr>
              <a:t>COP</a:t>
            </a:r>
            <a:r>
              <a:rPr sz="1400" spc="-5" dirty="0">
                <a:solidFill>
                  <a:srgbClr val="FFFFFF"/>
                </a:solidFill>
                <a:latin typeface="Calibre"/>
                <a:cs typeface="Calibre"/>
              </a:rPr>
              <a:t> </a:t>
            </a:r>
            <a:r>
              <a:rPr sz="1400" dirty="0">
                <a:solidFill>
                  <a:srgbClr val="FFFFFF"/>
                </a:solidFill>
                <a:latin typeface="Calibre"/>
                <a:cs typeface="Calibre"/>
              </a:rPr>
              <a:t>$</a:t>
            </a:r>
            <a:r>
              <a:rPr sz="1400" spc="-5" dirty="0">
                <a:solidFill>
                  <a:srgbClr val="FFFFFF"/>
                </a:solidFill>
                <a:latin typeface="Calibre"/>
                <a:cs typeface="Calibre"/>
              </a:rPr>
              <a:t> </a:t>
            </a:r>
            <a:r>
              <a:rPr lang="es-MX" sz="1400" spc="-10" dirty="0">
                <a:solidFill>
                  <a:srgbClr val="FFFFFF"/>
                </a:solidFill>
                <a:latin typeface="Calibre"/>
                <a:cs typeface="Calibre"/>
              </a:rPr>
              <a:t>837,000*</a:t>
            </a:r>
            <a:endParaRPr sz="1400" dirty="0">
              <a:latin typeface="Calibre"/>
              <a:cs typeface="Calibr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065" y="8574895"/>
            <a:ext cx="1692910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</a:pPr>
            <a:r>
              <a:rPr sz="1600" dirty="0">
                <a:solidFill>
                  <a:srgbClr val="012A2C"/>
                </a:solidFill>
                <a:latin typeface="Calibre"/>
                <a:cs typeface="Calibre"/>
              </a:rPr>
              <a:t>Mónica</a:t>
            </a:r>
            <a:r>
              <a:rPr sz="1600" spc="-10" dirty="0">
                <a:solidFill>
                  <a:srgbClr val="012A2C"/>
                </a:solidFill>
                <a:latin typeface="Calibre"/>
                <a:cs typeface="Calibre"/>
              </a:rPr>
              <a:t> </a:t>
            </a:r>
            <a:r>
              <a:rPr sz="1600" dirty="0">
                <a:solidFill>
                  <a:srgbClr val="012A2C"/>
                </a:solidFill>
                <a:latin typeface="Calibre"/>
                <a:cs typeface="Calibre"/>
              </a:rPr>
              <a:t>Duque</a:t>
            </a:r>
            <a:r>
              <a:rPr sz="1600" spc="-5" dirty="0">
                <a:solidFill>
                  <a:srgbClr val="012A2C"/>
                </a:solidFill>
                <a:latin typeface="Calibre"/>
                <a:cs typeface="Calibre"/>
              </a:rPr>
              <a:t> </a:t>
            </a:r>
            <a:r>
              <a:rPr sz="1600" spc="-25" dirty="0">
                <a:solidFill>
                  <a:srgbClr val="012A2C"/>
                </a:solidFill>
                <a:latin typeface="Calibre"/>
                <a:cs typeface="Calibre"/>
              </a:rPr>
              <a:t>G.</a:t>
            </a:r>
            <a:endParaRPr sz="1600">
              <a:latin typeface="Calibre"/>
              <a:cs typeface="Calibre"/>
            </a:endParaRPr>
          </a:p>
          <a:p>
            <a:pPr marL="12700">
              <a:lnSpc>
                <a:spcPts val="1415"/>
              </a:lnSpc>
            </a:pPr>
            <a:r>
              <a:rPr sz="1200" dirty="0">
                <a:solidFill>
                  <a:srgbClr val="012A2C"/>
                </a:solidFill>
                <a:latin typeface="Calibre"/>
                <a:cs typeface="Calibre"/>
              </a:rPr>
              <a:t>Land</a:t>
            </a:r>
            <a:r>
              <a:rPr sz="1200" spc="-25" dirty="0">
                <a:solidFill>
                  <a:srgbClr val="012A2C"/>
                </a:solidFill>
                <a:latin typeface="Calibre"/>
                <a:cs typeface="Calibre"/>
              </a:rPr>
              <a:t> </a:t>
            </a:r>
            <a:r>
              <a:rPr sz="1200" dirty="0">
                <a:solidFill>
                  <a:srgbClr val="012A2C"/>
                </a:solidFill>
                <a:latin typeface="Calibre"/>
                <a:cs typeface="Calibre"/>
              </a:rPr>
              <a:t>Development </a:t>
            </a:r>
            <a:r>
              <a:rPr sz="1200" spc="-10" dirty="0">
                <a:solidFill>
                  <a:srgbClr val="012A2C"/>
                </a:solidFill>
                <a:latin typeface="Calibre"/>
                <a:cs typeface="Calibre"/>
              </a:rPr>
              <a:t>Manager</a:t>
            </a:r>
            <a:endParaRPr sz="1200">
              <a:latin typeface="Calibre"/>
              <a:cs typeface="Calibr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46676" y="8629860"/>
            <a:ext cx="1477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012A2C"/>
                </a:solidFill>
                <a:latin typeface="Calibre Medium"/>
                <a:cs typeface="Calibre Medium"/>
              </a:rPr>
              <a:t>Cel.</a:t>
            </a:r>
            <a:r>
              <a:rPr sz="1200" b="0" spc="-10" dirty="0">
                <a:solidFill>
                  <a:srgbClr val="012A2C"/>
                </a:solidFill>
                <a:latin typeface="Calibre Medium"/>
                <a:cs typeface="Calibre Medium"/>
              </a:rPr>
              <a:t> </a:t>
            </a:r>
            <a:r>
              <a:rPr sz="1200" dirty="0">
                <a:solidFill>
                  <a:srgbClr val="012A2C"/>
                </a:solidFill>
                <a:latin typeface="Calibre"/>
                <a:cs typeface="Calibre"/>
              </a:rPr>
              <a:t>+57</a:t>
            </a:r>
            <a:r>
              <a:rPr sz="1200" spc="-15" dirty="0">
                <a:solidFill>
                  <a:srgbClr val="012A2C"/>
                </a:solidFill>
                <a:latin typeface="Calibre"/>
                <a:cs typeface="Calibre"/>
              </a:rPr>
              <a:t> </a:t>
            </a:r>
            <a:r>
              <a:rPr sz="1200" dirty="0">
                <a:solidFill>
                  <a:srgbClr val="012A2C"/>
                </a:solidFill>
                <a:latin typeface="Calibre"/>
                <a:cs typeface="Calibre"/>
              </a:rPr>
              <a:t>310</a:t>
            </a:r>
            <a:r>
              <a:rPr sz="1200" spc="-10" dirty="0">
                <a:solidFill>
                  <a:srgbClr val="012A2C"/>
                </a:solidFill>
                <a:latin typeface="Calibre"/>
                <a:cs typeface="Calibre"/>
              </a:rPr>
              <a:t> </a:t>
            </a:r>
            <a:r>
              <a:rPr sz="1200" dirty="0">
                <a:solidFill>
                  <a:srgbClr val="012A2C"/>
                </a:solidFill>
                <a:latin typeface="Calibre"/>
                <a:cs typeface="Calibre"/>
              </a:rPr>
              <a:t>800</a:t>
            </a:r>
            <a:r>
              <a:rPr sz="1200" spc="-10" dirty="0">
                <a:solidFill>
                  <a:srgbClr val="012A2C"/>
                </a:solidFill>
                <a:latin typeface="Calibre"/>
                <a:cs typeface="Calibre"/>
              </a:rPr>
              <a:t> </a:t>
            </a:r>
            <a:r>
              <a:rPr sz="1200" spc="-20" dirty="0">
                <a:solidFill>
                  <a:srgbClr val="012A2C"/>
                </a:solidFill>
                <a:latin typeface="Calibre"/>
                <a:cs typeface="Calibre"/>
              </a:rPr>
              <a:t>5414</a:t>
            </a:r>
            <a:endParaRPr sz="1200">
              <a:latin typeface="Calibre"/>
              <a:cs typeface="Calibre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12A2C"/>
                </a:solidFill>
                <a:latin typeface="Calibre"/>
                <a:cs typeface="Calibre"/>
                <a:hlinkClick r:id="rId4"/>
              </a:rPr>
              <a:t>Monica.duque@cbre.com</a:t>
            </a:r>
            <a:endParaRPr sz="1200">
              <a:latin typeface="Calibre"/>
              <a:cs typeface="Calibre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1458" y="6638867"/>
            <a:ext cx="328930" cy="294640"/>
            <a:chOff x="591458" y="6322976"/>
            <a:chExt cx="328930" cy="294640"/>
          </a:xfrm>
        </p:grpSpPr>
        <p:sp>
          <p:nvSpPr>
            <p:cNvPr id="28" name="object 28"/>
            <p:cNvSpPr/>
            <p:nvPr/>
          </p:nvSpPr>
          <p:spPr>
            <a:xfrm>
              <a:off x="591776" y="6323287"/>
              <a:ext cx="227965" cy="294640"/>
            </a:xfrm>
            <a:custGeom>
              <a:avLst/>
              <a:gdLst/>
              <a:ahLst/>
              <a:cxnLst/>
              <a:rect l="l" t="t" r="r" b="b"/>
              <a:pathLst>
                <a:path w="227965" h="294640">
                  <a:moveTo>
                    <a:pt x="225590" y="0"/>
                  </a:moveTo>
                  <a:lnTo>
                    <a:pt x="70078" y="0"/>
                  </a:lnTo>
                  <a:lnTo>
                    <a:pt x="69062" y="419"/>
                  </a:lnTo>
                  <a:lnTo>
                    <a:pt x="419" y="69088"/>
                  </a:lnTo>
                  <a:lnTo>
                    <a:pt x="0" y="70104"/>
                  </a:lnTo>
                  <a:lnTo>
                    <a:pt x="0" y="292442"/>
                  </a:lnTo>
                  <a:lnTo>
                    <a:pt x="1778" y="294233"/>
                  </a:lnTo>
                  <a:lnTo>
                    <a:pt x="225590" y="294233"/>
                  </a:lnTo>
                  <a:lnTo>
                    <a:pt x="227368" y="292442"/>
                  </a:lnTo>
                  <a:lnTo>
                    <a:pt x="227368" y="286258"/>
                  </a:lnTo>
                  <a:lnTo>
                    <a:pt x="7975" y="286258"/>
                  </a:lnTo>
                  <a:lnTo>
                    <a:pt x="7975" y="72821"/>
                  </a:lnTo>
                  <a:lnTo>
                    <a:pt x="72796" y="7975"/>
                  </a:lnTo>
                  <a:lnTo>
                    <a:pt x="227368" y="7975"/>
                  </a:lnTo>
                  <a:lnTo>
                    <a:pt x="227368" y="1778"/>
                  </a:lnTo>
                  <a:lnTo>
                    <a:pt x="225590" y="0"/>
                  </a:lnTo>
                  <a:close/>
                </a:path>
                <a:path w="227965" h="294640">
                  <a:moveTo>
                    <a:pt x="227368" y="7975"/>
                  </a:moveTo>
                  <a:lnTo>
                    <a:pt x="219392" y="7975"/>
                  </a:lnTo>
                  <a:lnTo>
                    <a:pt x="219392" y="286258"/>
                  </a:lnTo>
                  <a:lnTo>
                    <a:pt x="227368" y="286258"/>
                  </a:lnTo>
                  <a:lnTo>
                    <a:pt x="227368" y="7975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458" y="6322976"/>
              <a:ext cx="75450" cy="754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1048" y="6348554"/>
              <a:ext cx="69150" cy="24370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38340" y="6448818"/>
              <a:ext cx="134620" cy="82550"/>
            </a:xfrm>
            <a:custGeom>
              <a:avLst/>
              <a:gdLst/>
              <a:ahLst/>
              <a:cxnLst/>
              <a:rect l="l" t="t" r="r" b="b"/>
              <a:pathLst>
                <a:path w="134620" h="82550">
                  <a:moveTo>
                    <a:pt x="134226" y="75895"/>
                  </a:moveTo>
                  <a:lnTo>
                    <a:pt x="132435" y="74104"/>
                  </a:lnTo>
                  <a:lnTo>
                    <a:pt x="1790" y="74104"/>
                  </a:lnTo>
                  <a:lnTo>
                    <a:pt x="0" y="75895"/>
                  </a:lnTo>
                  <a:lnTo>
                    <a:pt x="0" y="80289"/>
                  </a:lnTo>
                  <a:lnTo>
                    <a:pt x="1790" y="82080"/>
                  </a:lnTo>
                  <a:lnTo>
                    <a:pt x="130238" y="82080"/>
                  </a:lnTo>
                  <a:lnTo>
                    <a:pt x="132435" y="82080"/>
                  </a:lnTo>
                  <a:lnTo>
                    <a:pt x="134226" y="80289"/>
                  </a:lnTo>
                  <a:lnTo>
                    <a:pt x="134226" y="75895"/>
                  </a:lnTo>
                  <a:close/>
                </a:path>
                <a:path w="134620" h="82550">
                  <a:moveTo>
                    <a:pt x="134226" y="38138"/>
                  </a:moveTo>
                  <a:lnTo>
                    <a:pt x="132435" y="36347"/>
                  </a:lnTo>
                  <a:lnTo>
                    <a:pt x="1790" y="36347"/>
                  </a:lnTo>
                  <a:lnTo>
                    <a:pt x="0" y="38138"/>
                  </a:lnTo>
                  <a:lnTo>
                    <a:pt x="0" y="42532"/>
                  </a:lnTo>
                  <a:lnTo>
                    <a:pt x="1790" y="44323"/>
                  </a:lnTo>
                  <a:lnTo>
                    <a:pt x="130238" y="44323"/>
                  </a:lnTo>
                  <a:lnTo>
                    <a:pt x="132435" y="44323"/>
                  </a:lnTo>
                  <a:lnTo>
                    <a:pt x="134226" y="42532"/>
                  </a:lnTo>
                  <a:lnTo>
                    <a:pt x="134226" y="38138"/>
                  </a:lnTo>
                  <a:close/>
                </a:path>
                <a:path w="134620" h="82550">
                  <a:moveTo>
                    <a:pt x="134226" y="1790"/>
                  </a:moveTo>
                  <a:lnTo>
                    <a:pt x="132435" y="0"/>
                  </a:lnTo>
                  <a:lnTo>
                    <a:pt x="1790" y="0"/>
                  </a:lnTo>
                  <a:lnTo>
                    <a:pt x="0" y="1790"/>
                  </a:lnTo>
                  <a:lnTo>
                    <a:pt x="0" y="6184"/>
                  </a:lnTo>
                  <a:lnTo>
                    <a:pt x="1790" y="7975"/>
                  </a:lnTo>
                  <a:lnTo>
                    <a:pt x="130238" y="7975"/>
                  </a:lnTo>
                  <a:lnTo>
                    <a:pt x="132435" y="7975"/>
                  </a:lnTo>
                  <a:lnTo>
                    <a:pt x="134226" y="6184"/>
                  </a:lnTo>
                  <a:lnTo>
                    <a:pt x="134226" y="179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889302" y="6652762"/>
            <a:ext cx="344805" cy="280670"/>
            <a:chOff x="3889302" y="6336871"/>
            <a:chExt cx="344805" cy="280670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1559" y="6497045"/>
              <a:ext cx="167113" cy="7084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889298" y="6493026"/>
              <a:ext cx="344805" cy="125095"/>
            </a:xfrm>
            <a:custGeom>
              <a:avLst/>
              <a:gdLst/>
              <a:ahLst/>
              <a:cxnLst/>
              <a:rect l="l" t="t" r="r" b="b"/>
              <a:pathLst>
                <a:path w="344804" h="125095">
                  <a:moveTo>
                    <a:pt x="45135" y="5130"/>
                  </a:moveTo>
                  <a:lnTo>
                    <a:pt x="40005" y="0"/>
                  </a:lnTo>
                  <a:lnTo>
                    <a:pt x="36830" y="0"/>
                  </a:lnTo>
                  <a:lnTo>
                    <a:pt x="36830" y="9740"/>
                  </a:lnTo>
                  <a:lnTo>
                    <a:pt x="36830" y="105816"/>
                  </a:lnTo>
                  <a:lnTo>
                    <a:pt x="35420" y="107226"/>
                  </a:lnTo>
                  <a:lnTo>
                    <a:pt x="9740" y="107226"/>
                  </a:lnTo>
                  <a:lnTo>
                    <a:pt x="8331" y="105816"/>
                  </a:lnTo>
                  <a:lnTo>
                    <a:pt x="8305" y="9740"/>
                  </a:lnTo>
                  <a:lnTo>
                    <a:pt x="9740" y="8305"/>
                  </a:lnTo>
                  <a:lnTo>
                    <a:pt x="35394" y="8305"/>
                  </a:lnTo>
                  <a:lnTo>
                    <a:pt x="36830" y="9740"/>
                  </a:lnTo>
                  <a:lnTo>
                    <a:pt x="36830" y="0"/>
                  </a:lnTo>
                  <a:lnTo>
                    <a:pt x="5130" y="0"/>
                  </a:lnTo>
                  <a:lnTo>
                    <a:pt x="0" y="5130"/>
                  </a:lnTo>
                  <a:lnTo>
                    <a:pt x="0" y="110401"/>
                  </a:lnTo>
                  <a:lnTo>
                    <a:pt x="5130" y="115531"/>
                  </a:lnTo>
                  <a:lnTo>
                    <a:pt x="40005" y="115531"/>
                  </a:lnTo>
                  <a:lnTo>
                    <a:pt x="45135" y="110401"/>
                  </a:lnTo>
                  <a:lnTo>
                    <a:pt x="45135" y="107226"/>
                  </a:lnTo>
                  <a:lnTo>
                    <a:pt x="45135" y="8305"/>
                  </a:lnTo>
                  <a:lnTo>
                    <a:pt x="45135" y="5130"/>
                  </a:lnTo>
                  <a:close/>
                </a:path>
                <a:path w="344804" h="125095">
                  <a:moveTo>
                    <a:pt x="344703" y="34391"/>
                  </a:moveTo>
                  <a:lnTo>
                    <a:pt x="341020" y="23431"/>
                  </a:lnTo>
                  <a:lnTo>
                    <a:pt x="333375" y="14770"/>
                  </a:lnTo>
                  <a:lnTo>
                    <a:pt x="323342" y="9880"/>
                  </a:lnTo>
                  <a:lnTo>
                    <a:pt x="312204" y="9105"/>
                  </a:lnTo>
                  <a:lnTo>
                    <a:pt x="301244" y="12776"/>
                  </a:lnTo>
                  <a:lnTo>
                    <a:pt x="211569" y="64554"/>
                  </a:lnTo>
                  <a:lnTo>
                    <a:pt x="210896" y="67081"/>
                  </a:lnTo>
                  <a:lnTo>
                    <a:pt x="213182" y="71056"/>
                  </a:lnTo>
                  <a:lnTo>
                    <a:pt x="215722" y="71742"/>
                  </a:lnTo>
                  <a:lnTo>
                    <a:pt x="305396" y="19964"/>
                  </a:lnTo>
                  <a:lnTo>
                    <a:pt x="313232" y="17348"/>
                  </a:lnTo>
                  <a:lnTo>
                    <a:pt x="321195" y="17907"/>
                  </a:lnTo>
                  <a:lnTo>
                    <a:pt x="328371" y="21399"/>
                  </a:lnTo>
                  <a:lnTo>
                    <a:pt x="333832" y="27584"/>
                  </a:lnTo>
                  <a:lnTo>
                    <a:pt x="336461" y="35420"/>
                  </a:lnTo>
                  <a:lnTo>
                    <a:pt x="335902" y="43383"/>
                  </a:lnTo>
                  <a:lnTo>
                    <a:pt x="332409" y="50546"/>
                  </a:lnTo>
                  <a:lnTo>
                    <a:pt x="326212" y="56007"/>
                  </a:lnTo>
                  <a:lnTo>
                    <a:pt x="222351" y="115925"/>
                  </a:lnTo>
                  <a:lnTo>
                    <a:pt x="218109" y="116662"/>
                  </a:lnTo>
                  <a:lnTo>
                    <a:pt x="61455" y="88138"/>
                  </a:lnTo>
                  <a:lnTo>
                    <a:pt x="59283" y="89636"/>
                  </a:lnTo>
                  <a:lnTo>
                    <a:pt x="58470" y="94145"/>
                  </a:lnTo>
                  <a:lnTo>
                    <a:pt x="59969" y="96304"/>
                  </a:lnTo>
                  <a:lnTo>
                    <a:pt x="214071" y="124358"/>
                  </a:lnTo>
                  <a:lnTo>
                    <a:pt x="217157" y="124498"/>
                  </a:lnTo>
                  <a:lnTo>
                    <a:pt x="221678" y="124498"/>
                  </a:lnTo>
                  <a:lnTo>
                    <a:pt x="226148" y="123317"/>
                  </a:lnTo>
                  <a:lnTo>
                    <a:pt x="330365" y="63207"/>
                  </a:lnTo>
                  <a:lnTo>
                    <a:pt x="339026" y="55562"/>
                  </a:lnTo>
                  <a:lnTo>
                    <a:pt x="343916" y="45529"/>
                  </a:lnTo>
                  <a:lnTo>
                    <a:pt x="344703" y="34391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3987" y="6336871"/>
              <a:ext cx="134366" cy="134365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CF5FDBF-A818-0512-01D3-31841BA6FB20}"/>
              </a:ext>
            </a:extLst>
          </p:cNvPr>
          <p:cNvSpPr txBox="1"/>
          <p:nvPr/>
        </p:nvSpPr>
        <p:spPr>
          <a:xfrm>
            <a:off x="516223" y="3538262"/>
            <a:ext cx="3029318" cy="2769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Calibre" panose="020B0503030202060203" pitchFamily="34" charset="0"/>
              </a:rPr>
              <a:t>Área Total 46,000 m²</a:t>
            </a:r>
            <a:endParaRPr lang="es-CO" sz="1200" dirty="0">
              <a:latin typeface="Calibre" panose="020B050303020206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820CA1-E3E0-ABEF-7485-5E2D62018DE7}"/>
              </a:ext>
            </a:extLst>
          </p:cNvPr>
          <p:cNvSpPr/>
          <p:nvPr/>
        </p:nvSpPr>
        <p:spPr>
          <a:xfrm>
            <a:off x="6172200" y="3543124"/>
            <a:ext cx="1093793" cy="2692220"/>
          </a:xfrm>
          <a:prstGeom prst="rect">
            <a:avLst/>
          </a:prstGeom>
          <a:solidFill>
            <a:srgbClr val="E5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CO" sz="1000" dirty="0">
                <a:solidFill>
                  <a:srgbClr val="435254"/>
                </a:solidFill>
              </a:rPr>
              <a:t>El predio está identificado como un predio urbanizable no urbanizado al que le aplica el tratamiento de desarrollo </a:t>
            </a:r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id="{2123DFF6-3D8A-0956-846B-E34391C3FEF8}"/>
              </a:ext>
            </a:extLst>
          </p:cNvPr>
          <p:cNvSpPr txBox="1"/>
          <p:nvPr/>
        </p:nvSpPr>
        <p:spPr>
          <a:xfrm>
            <a:off x="4132734" y="8050553"/>
            <a:ext cx="299095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MX" sz="1000" spc="-25" dirty="0">
                <a:solidFill>
                  <a:srgbClr val="6C6C6C"/>
                </a:solidFill>
                <a:latin typeface="Calibre"/>
              </a:rPr>
              <a:t>*Precio y área </a:t>
            </a:r>
            <a:r>
              <a:rPr lang="es-MX" sz="1000" spc="-25">
                <a:solidFill>
                  <a:srgbClr val="6C6C6C"/>
                </a:solidFill>
                <a:latin typeface="Calibre"/>
              </a:rPr>
              <a:t>de venta abierto </a:t>
            </a:r>
            <a:r>
              <a:rPr lang="es-MX" sz="1000" spc="-25" dirty="0">
                <a:solidFill>
                  <a:srgbClr val="6C6C6C"/>
                </a:solidFill>
                <a:latin typeface="Calibre"/>
              </a:rPr>
              <a:t>a negociación  </a:t>
            </a:r>
            <a:endParaRPr sz="1000" spc="-25" dirty="0">
              <a:solidFill>
                <a:srgbClr val="6C6C6C"/>
              </a:solidFill>
              <a:latin typeface="Calibre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85560C8-B947-6B68-086E-0DF906C651B3}"/>
              </a:ext>
            </a:extLst>
          </p:cNvPr>
          <p:cNvGrpSpPr/>
          <p:nvPr/>
        </p:nvGrpSpPr>
        <p:grpSpPr>
          <a:xfrm>
            <a:off x="4191000" y="3551306"/>
            <a:ext cx="1963826" cy="2714225"/>
            <a:chOff x="846518" y="2113707"/>
            <a:chExt cx="2653920" cy="366801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94EC491-22BA-779D-8CB8-D44406296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6518" y="2113707"/>
              <a:ext cx="2652136" cy="3624247"/>
            </a:xfrm>
            <a:prstGeom prst="rect">
              <a:avLst/>
            </a:prstGeom>
          </p:spPr>
        </p:pic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53C3277-4E9D-CF25-B7AC-68479E2387AF}"/>
                </a:ext>
              </a:extLst>
            </p:cNvPr>
            <p:cNvSpPr/>
            <p:nvPr/>
          </p:nvSpPr>
          <p:spPr>
            <a:xfrm>
              <a:off x="1400175" y="2324142"/>
              <a:ext cx="2100263" cy="3457575"/>
            </a:xfrm>
            <a:custGeom>
              <a:avLst/>
              <a:gdLst>
                <a:gd name="connsiteX0" fmla="*/ 1190625 w 2100263"/>
                <a:gd name="connsiteY0" fmla="*/ 0 h 3457575"/>
                <a:gd name="connsiteX1" fmla="*/ 2100263 w 2100263"/>
                <a:gd name="connsiteY1" fmla="*/ 1452563 h 3457575"/>
                <a:gd name="connsiteX2" fmla="*/ 1933575 w 2100263"/>
                <a:gd name="connsiteY2" fmla="*/ 2833688 h 3457575"/>
                <a:gd name="connsiteX3" fmla="*/ 95250 w 2100263"/>
                <a:gd name="connsiteY3" fmla="*/ 3457575 h 3457575"/>
                <a:gd name="connsiteX4" fmla="*/ 61913 w 2100263"/>
                <a:gd name="connsiteY4" fmla="*/ 3348038 h 3457575"/>
                <a:gd name="connsiteX5" fmla="*/ 42863 w 2100263"/>
                <a:gd name="connsiteY5" fmla="*/ 3228975 h 3457575"/>
                <a:gd name="connsiteX6" fmla="*/ 52388 w 2100263"/>
                <a:gd name="connsiteY6" fmla="*/ 2995613 h 3457575"/>
                <a:gd name="connsiteX7" fmla="*/ 0 w 2100263"/>
                <a:gd name="connsiteY7" fmla="*/ 1724025 h 3457575"/>
                <a:gd name="connsiteX8" fmla="*/ 42863 w 2100263"/>
                <a:gd name="connsiteY8" fmla="*/ 1495425 h 3457575"/>
                <a:gd name="connsiteX9" fmla="*/ 114300 w 2100263"/>
                <a:gd name="connsiteY9" fmla="*/ 1343025 h 3457575"/>
                <a:gd name="connsiteX10" fmla="*/ 104775 w 2100263"/>
                <a:gd name="connsiteY10" fmla="*/ 1090613 h 3457575"/>
                <a:gd name="connsiteX11" fmla="*/ 161925 w 2100263"/>
                <a:gd name="connsiteY11" fmla="*/ 938213 h 3457575"/>
                <a:gd name="connsiteX12" fmla="*/ 276225 w 2100263"/>
                <a:gd name="connsiteY12" fmla="*/ 309563 h 3457575"/>
                <a:gd name="connsiteX13" fmla="*/ 300038 w 2100263"/>
                <a:gd name="connsiteY13" fmla="*/ 271463 h 3457575"/>
                <a:gd name="connsiteX14" fmla="*/ 300038 w 2100263"/>
                <a:gd name="connsiteY14" fmla="*/ 228600 h 3457575"/>
                <a:gd name="connsiteX15" fmla="*/ 1190625 w 2100263"/>
                <a:gd name="connsiteY15" fmla="*/ 0 h 345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0263" h="3457575">
                  <a:moveTo>
                    <a:pt x="1190625" y="0"/>
                  </a:moveTo>
                  <a:lnTo>
                    <a:pt x="2100263" y="1452563"/>
                  </a:lnTo>
                  <a:lnTo>
                    <a:pt x="1933575" y="2833688"/>
                  </a:lnTo>
                  <a:lnTo>
                    <a:pt x="95250" y="3457575"/>
                  </a:lnTo>
                  <a:lnTo>
                    <a:pt x="61913" y="3348038"/>
                  </a:lnTo>
                  <a:lnTo>
                    <a:pt x="42863" y="3228975"/>
                  </a:lnTo>
                  <a:lnTo>
                    <a:pt x="52388" y="2995613"/>
                  </a:lnTo>
                  <a:lnTo>
                    <a:pt x="0" y="1724025"/>
                  </a:lnTo>
                  <a:lnTo>
                    <a:pt x="42863" y="1495425"/>
                  </a:lnTo>
                  <a:lnTo>
                    <a:pt x="114300" y="1343025"/>
                  </a:lnTo>
                  <a:lnTo>
                    <a:pt x="104775" y="1090613"/>
                  </a:lnTo>
                  <a:lnTo>
                    <a:pt x="161925" y="938213"/>
                  </a:lnTo>
                  <a:lnTo>
                    <a:pt x="276225" y="309563"/>
                  </a:lnTo>
                  <a:lnTo>
                    <a:pt x="300038" y="271463"/>
                  </a:lnTo>
                  <a:lnTo>
                    <a:pt x="300038" y="228600"/>
                  </a:lnTo>
                  <a:lnTo>
                    <a:pt x="1190625" y="0"/>
                  </a:lnTo>
                  <a:close/>
                </a:path>
              </a:pathLst>
            </a:custGeom>
            <a:noFill/>
            <a:ln>
              <a:solidFill>
                <a:srgbClr val="43525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A1BE9C8-9207-947C-3172-E0F172188491}"/>
                </a:ext>
              </a:extLst>
            </p:cNvPr>
            <p:cNvSpPr txBox="1"/>
            <p:nvPr/>
          </p:nvSpPr>
          <p:spPr>
            <a:xfrm>
              <a:off x="2126129" y="3756553"/>
              <a:ext cx="7289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00">
                  <a:solidFill>
                    <a:schemeClr val="bg1"/>
                  </a:solidFill>
                  <a:latin typeface="+mn-lt"/>
                </a:rPr>
                <a:t>Unidad Inmobiliaria 46,000 m²</a:t>
              </a:r>
              <a:endParaRPr lang="es-CO" sz="80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C7F57B3-6B6E-A3D8-1A5E-15E4A1712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9661" y="5300705"/>
              <a:ext cx="420558" cy="3119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2A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275</Words>
  <Application>Microsoft Office PowerPoint</Application>
  <PresentationFormat>Custom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Calibre</vt:lpstr>
      <vt:lpstr>Calibre Medium</vt:lpstr>
      <vt:lpstr>Calibre Semibold</vt:lpstr>
      <vt:lpstr>Calibri</vt:lpstr>
      <vt:lpstr>Financier Display</vt:lpstr>
      <vt:lpstr>Office Theme</vt:lpstr>
      <vt:lpstr>En Venta Predio Desarrollo</vt:lpstr>
      <vt:lpstr>Ubicación Estratégica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comercialización-Dosquebradas</dc:title>
  <dc:creator>Ron Nicholson</dc:creator>
  <cp:lastModifiedBy>Duque, Monica @ Bogota</cp:lastModifiedBy>
  <cp:revision>3</cp:revision>
  <dcterms:created xsi:type="dcterms:W3CDTF">2023-03-22T23:07:58Z</dcterms:created>
  <dcterms:modified xsi:type="dcterms:W3CDTF">2023-07-20T16:15:04Z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0x0101008A6B070EC4D5174B89D43BBB55D48ABC</vt:lpwstr>
  </property>
  <property fmtid="{D5CDD505-2E9C-101B-9397-08002B2CF9AE}" pid="3" name="Created">
    <vt:filetime>2023-03-16T00:00:00Z</vt:filetime>
  </property>
  <property fmtid="{D5CDD505-2E9C-101B-9397-08002B2CF9AE}" pid="4" name="Creator">
    <vt:lpwstr>Adobe Illustrator 27.3 (Windows)</vt:lpwstr>
  </property>
  <property fmtid="{D5CDD505-2E9C-101B-9397-08002B2CF9AE}" pid="5" name="LastSaved">
    <vt:filetime>2023-03-22T00:00:00Z</vt:filetime>
  </property>
  <property fmtid="{D5CDD505-2E9C-101B-9397-08002B2CF9AE}" pid="6" name="Producer">
    <vt:lpwstr>Adobe PDF library 17.00</vt:lpwstr>
  </property>
</Properties>
</file>